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 id="2147483750"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Playfair Display" panose="020B0604020202020204" charset="0"/>
      <p:regular r:id="rId30"/>
      <p:bold r:id="rId31"/>
      <p:italic r:id="rId32"/>
      <p:boldItalic r:id="rId33"/>
    </p:embeddedFont>
    <p:embeddedFont>
      <p:font typeface="Roboto" panose="020B0604020202020204" charset="0"/>
      <p:regular r:id="rId34"/>
      <p:bold r:id="rId35"/>
      <p:italic r:id="rId36"/>
      <p:boldItalic r:id="rId37"/>
    </p:embeddedFont>
    <p:embeddedFont>
      <p:font typeface="Roboto Light" panose="020B0604020202020204" charset="0"/>
      <p:regular r:id="rId38"/>
      <p:bold r:id="rId39"/>
      <p:italic r:id="rId40"/>
      <p:boldItalic r:id="rId41"/>
    </p:embeddedFont>
    <p:embeddedFont>
      <p:font typeface="Roboto Medium" panose="020B0604020202020204" charset="0"/>
      <p:regular r:id="rId42"/>
      <p:bold r:id="rId43"/>
      <p:italic r:id="rId44"/>
      <p:boldItalic r:id="rId45"/>
    </p:embeddedFont>
    <p:embeddedFont>
      <p:font typeface="Roboto Mono" panose="020B0604020202020204" charset="0"/>
      <p:regular r:id="rId46"/>
      <p:bold r:id="rId47"/>
      <p:italic r:id="rId48"/>
      <p:boldItalic r:id="rId49"/>
    </p:embeddedFont>
    <p:embeddedFont>
      <p:font typeface="Roboto Thin"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284">
          <p15:clr>
            <a:srgbClr val="9AA0A6"/>
          </p15:clr>
        </p15:guide>
        <p15:guide id="2" orient="horz" pos="17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1A21E1-4E75-4DA9-9DA1-31EB2716DA92}">
  <a:tblStyle styleId="{C61A21E1-4E75-4DA9-9DA1-31EB2716DA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pos="4284"/>
        <p:guide orient="horz" pos="17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font" Target="fonts/font1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inkedin.com/pulse/map-cybersecurity-domains-version-20-henry-jiang-ciso-ciss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ribbble.com/shots/3377697-Nickelodeon-Sta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92be541eec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92be541ee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92be541eec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92be541eec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92be541ee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92be541ee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92be541eec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92be541eec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92be541ee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92be541ee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92be541eec_0_2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92be541eec_0_2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92be541eec_0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92be541eec_0_2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92be541eec_0_4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92be541eec_0_4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https://www.linkedin.com/pulse/map-cybersecurity-domains-version-20-henry-jiang-ciso-cissp/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92be541eec_0_2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92be541eec_0_2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92be541eec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92be541eec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764741553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764741553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g92be541eec_0_2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4" name="Google Shape;2344;g92be541eec_0_2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92be541eec_0_2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92be541eec_0_2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92be541eec_0_2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92be541eec_0_2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92be541eec_0_2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92be541eec_0_2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92be541eec_0_2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92be541eec_0_2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92be541eec_0_2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92be541eec_0_2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92be541eec_0_2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92be541eec_0_2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ARCADE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92be541e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92be541e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92be541ee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92be541ee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92be541ee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92be541ee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92be541ee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92be541ee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92be541ee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92be541ee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92be541ee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92be541ee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92be541ee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92be541ee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2020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264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AE5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AE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4FA8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4FA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7" r:id="rId47"/>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10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Cybersecurity 101 Day 3</a:t>
            </a:r>
            <a:endParaRPr/>
          </a:p>
        </p:txBody>
      </p:sp>
      <p:sp>
        <p:nvSpPr>
          <p:cNvPr id="2031" name="Google Shape;2031;p104"/>
          <p:cNvSpPr txBox="1">
            <a:spLocks noGrp="1"/>
          </p:cNvSpPr>
          <p:nvPr>
            <p:ph type="title" idx="2"/>
          </p:nvPr>
        </p:nvSpPr>
        <p:spPr>
          <a:xfrm>
            <a:off x="274350" y="18396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Surveying the Cyberspace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3"/>
        <p:cNvGrpSpPr/>
        <p:nvPr/>
      </p:nvGrpSpPr>
      <p:grpSpPr>
        <a:xfrm>
          <a:off x="0" y="0"/>
          <a:ext cx="0" cy="0"/>
          <a:chOff x="0" y="0"/>
          <a:chExt cx="0" cy="0"/>
        </a:xfrm>
      </p:grpSpPr>
      <p:sp>
        <p:nvSpPr>
          <p:cNvPr id="2204" name="Google Shape;2204;p113"/>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06" name="Google Shape;2206;p113"/>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07" name="Google Shape;2207;p113"/>
          <p:cNvSpPr txBox="1"/>
          <p:nvPr/>
        </p:nvSpPr>
        <p:spPr>
          <a:xfrm>
            <a:off x="581795" y="854725"/>
            <a:ext cx="2013300" cy="2487900"/>
          </a:xfrm>
          <a:prstGeom prst="rect">
            <a:avLst/>
          </a:prstGeom>
          <a:solidFill>
            <a:srgbClr val="FF0000">
              <a:alpha val="71520"/>
            </a:srgbClr>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208" name="Google Shape;2208;p113"/>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2209" name="Google Shape;2209;p113"/>
          <p:cNvSpPr txBox="1"/>
          <p:nvPr/>
        </p:nvSpPr>
        <p:spPr>
          <a:xfrm>
            <a:off x="548750" y="2814558"/>
            <a:ext cx="20850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210" name="Google Shape;2210;p113"/>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OS exploits</a:t>
            </a:r>
            <a:endParaRPr/>
          </a:p>
        </p:txBody>
      </p:sp>
      <p:sp>
        <p:nvSpPr>
          <p:cNvPr id="2211" name="Google Shape;2211;p113"/>
          <p:cNvSpPr/>
          <p:nvPr/>
        </p:nvSpPr>
        <p:spPr>
          <a:xfrm>
            <a:off x="4453425" y="2126767"/>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a:t>
            </a:r>
            <a:r>
              <a:rPr lang="en" sz="1600">
                <a:latin typeface="Roboto"/>
                <a:ea typeface="Roboto"/>
                <a:cs typeface="Roboto"/>
                <a:sym typeface="Roboto"/>
              </a:rPr>
              <a:t>i</a:t>
            </a:r>
            <a:r>
              <a:rPr lang="en" sz="1600">
                <a:solidFill>
                  <a:srgbClr val="000000"/>
                </a:solidFill>
                <a:latin typeface="Roboto"/>
                <a:ea typeface="Roboto"/>
                <a:cs typeface="Roboto"/>
                <a:sym typeface="Roboto"/>
              </a:rPr>
              <a:t>njection</a:t>
            </a:r>
            <a:endParaRPr/>
          </a:p>
        </p:txBody>
      </p:sp>
      <p:sp>
        <p:nvSpPr>
          <p:cNvPr id="2212" name="Google Shape;2212;p113"/>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2213" name="Google Shape;2213;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p114"/>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20" name="Google Shape;2220;p114"/>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21" name="Google Shape;2221;p114"/>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2222" name="Google Shape;2222;p114"/>
          <p:cNvSpPr txBox="1"/>
          <p:nvPr/>
        </p:nvSpPr>
        <p:spPr>
          <a:xfrm>
            <a:off x="581800" y="854725"/>
            <a:ext cx="2013300" cy="2487900"/>
          </a:xfrm>
          <a:prstGeom prst="rect">
            <a:avLst/>
          </a:prstGeom>
          <a:solidFill>
            <a:srgbClr val="F1C232"/>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223" name="Google Shape;2223;p114"/>
          <p:cNvSpPr/>
          <p:nvPr/>
        </p:nvSpPr>
        <p:spPr>
          <a:xfrm>
            <a:off x="901792" y="211519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14"/>
          <p:cNvSpPr/>
          <p:nvPr/>
        </p:nvSpPr>
        <p:spPr>
          <a:xfrm>
            <a:off x="901792" y="174634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14"/>
          <p:cNvSpPr/>
          <p:nvPr/>
        </p:nvSpPr>
        <p:spPr>
          <a:xfrm>
            <a:off x="901792" y="137748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14"/>
          <p:cNvSpPr txBox="1"/>
          <p:nvPr/>
        </p:nvSpPr>
        <p:spPr>
          <a:xfrm>
            <a:off x="66685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227" name="Google Shape;222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231"/>
        <p:cNvGrpSpPr/>
        <p:nvPr/>
      </p:nvGrpSpPr>
      <p:grpSpPr>
        <a:xfrm>
          <a:off x="0" y="0"/>
          <a:ext cx="0" cy="0"/>
          <a:chOff x="0" y="0"/>
          <a:chExt cx="0" cy="0"/>
        </a:xfrm>
      </p:grpSpPr>
      <p:sp>
        <p:nvSpPr>
          <p:cNvPr id="2232" name="Google Shape;2232;p115"/>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34" name="Google Shape;2234;p115"/>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35" name="Google Shape;2235;p115"/>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2236" name="Google Shape;2236;p115"/>
          <p:cNvSpPr txBox="1"/>
          <p:nvPr/>
        </p:nvSpPr>
        <p:spPr>
          <a:xfrm>
            <a:off x="581800" y="854725"/>
            <a:ext cx="2013300" cy="2487900"/>
          </a:xfrm>
          <a:prstGeom prst="rect">
            <a:avLst/>
          </a:prstGeom>
          <a:solidFill>
            <a:srgbClr val="F1C232"/>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237" name="Google Shape;2237;p115"/>
          <p:cNvSpPr/>
          <p:nvPr/>
        </p:nvSpPr>
        <p:spPr>
          <a:xfrm>
            <a:off x="901792" y="211519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15"/>
          <p:cNvSpPr/>
          <p:nvPr/>
        </p:nvSpPr>
        <p:spPr>
          <a:xfrm>
            <a:off x="901792" y="174634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15"/>
          <p:cNvSpPr/>
          <p:nvPr/>
        </p:nvSpPr>
        <p:spPr>
          <a:xfrm>
            <a:off x="901792" y="137748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15"/>
          <p:cNvSpPr txBox="1"/>
          <p:nvPr/>
        </p:nvSpPr>
        <p:spPr>
          <a:xfrm>
            <a:off x="66685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241" name="Google Shape;2241;p115"/>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Default credentials</a:t>
            </a:r>
            <a:endParaRPr/>
          </a:p>
        </p:txBody>
      </p:sp>
      <p:sp>
        <p:nvSpPr>
          <p:cNvPr id="2242" name="Google Shape;2242;p115"/>
          <p:cNvSpPr/>
          <p:nvPr/>
        </p:nvSpPr>
        <p:spPr>
          <a:xfrm>
            <a:off x="4453425" y="2126767"/>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Unpatched database</a:t>
            </a:r>
            <a:endParaRPr/>
          </a:p>
        </p:txBody>
      </p:sp>
      <p:sp>
        <p:nvSpPr>
          <p:cNvPr id="2243" name="Google Shape;2243;p115"/>
          <p:cNvSpPr/>
          <p:nvPr/>
        </p:nvSpPr>
        <p:spPr>
          <a:xfrm>
            <a:off x="4453425" y="2682258"/>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Lack of segregation</a:t>
            </a:r>
            <a:endParaRPr/>
          </a:p>
        </p:txBody>
      </p:sp>
      <p:sp>
        <p:nvSpPr>
          <p:cNvPr id="2244" name="Google Shape;2244;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DBD9E8"/>
        </a:solidFill>
        <a:effectLst/>
      </p:bgPr>
    </p:bg>
    <p:spTree>
      <p:nvGrpSpPr>
        <p:cNvPr id="1" name="Shape 2248"/>
        <p:cNvGrpSpPr/>
        <p:nvPr/>
      </p:nvGrpSpPr>
      <p:grpSpPr>
        <a:xfrm>
          <a:off x="0" y="0"/>
          <a:ext cx="0" cy="0"/>
          <a:chOff x="0" y="0"/>
          <a:chExt cx="0" cy="0"/>
        </a:xfrm>
      </p:grpSpPr>
      <p:sp>
        <p:nvSpPr>
          <p:cNvPr id="2249" name="Google Shape;2249;p116"/>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251" name="Google Shape;2251;p116"/>
          <p:cNvSpPr/>
          <p:nvPr/>
        </p:nvSpPr>
        <p:spPr>
          <a:xfrm>
            <a:off x="921451" y="791800"/>
            <a:ext cx="2145300" cy="458100"/>
          </a:xfrm>
          <a:prstGeom prst="round2SameRect">
            <a:avLst>
              <a:gd name="adj1" fmla="val 16667"/>
              <a:gd name="adj2" fmla="val 0"/>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edium"/>
                <a:ea typeface="Roboto Medium"/>
                <a:cs typeface="Roboto Medium"/>
                <a:sym typeface="Roboto Medium"/>
              </a:rPr>
              <a:t>User Attacks</a:t>
            </a:r>
            <a:endParaRPr>
              <a:solidFill>
                <a:schemeClr val="dk1"/>
              </a:solidFill>
              <a:latin typeface="Roboto Medium"/>
              <a:ea typeface="Roboto Medium"/>
              <a:cs typeface="Roboto Medium"/>
              <a:sym typeface="Roboto Medium"/>
            </a:endParaRPr>
          </a:p>
        </p:txBody>
      </p:sp>
      <p:sp>
        <p:nvSpPr>
          <p:cNvPr id="2252" name="Google Shape;2252;p116"/>
          <p:cNvSpPr/>
          <p:nvPr/>
        </p:nvSpPr>
        <p:spPr>
          <a:xfrm>
            <a:off x="3516026" y="791800"/>
            <a:ext cx="2145300" cy="458100"/>
          </a:xfrm>
          <a:prstGeom prst="round2SameRect">
            <a:avLst>
              <a:gd name="adj1" fmla="val 16667"/>
              <a:gd name="adj2" fmla="val 0"/>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Web Attacks</a:t>
            </a:r>
            <a:endParaRPr>
              <a:solidFill>
                <a:schemeClr val="dk1"/>
              </a:solidFill>
              <a:latin typeface="Roboto Medium"/>
              <a:ea typeface="Roboto Medium"/>
              <a:cs typeface="Roboto Medium"/>
              <a:sym typeface="Roboto Medium"/>
            </a:endParaRPr>
          </a:p>
        </p:txBody>
      </p:sp>
      <p:sp>
        <p:nvSpPr>
          <p:cNvPr id="2253" name="Google Shape;2253;p116"/>
          <p:cNvSpPr/>
          <p:nvPr/>
        </p:nvSpPr>
        <p:spPr>
          <a:xfrm>
            <a:off x="6110601" y="791800"/>
            <a:ext cx="2145300" cy="458100"/>
          </a:xfrm>
          <a:prstGeom prst="round2SameRect">
            <a:avLst>
              <a:gd name="adj1" fmla="val 16667"/>
              <a:gd name="adj2" fmla="val 0"/>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Database Attacks</a:t>
            </a:r>
            <a:endParaRPr>
              <a:solidFill>
                <a:schemeClr val="dk1"/>
              </a:solidFill>
              <a:latin typeface="Roboto Medium"/>
              <a:ea typeface="Roboto Medium"/>
              <a:cs typeface="Roboto Medium"/>
              <a:sym typeface="Roboto Medium"/>
            </a:endParaRPr>
          </a:p>
        </p:txBody>
      </p:sp>
      <p:sp>
        <p:nvSpPr>
          <p:cNvPr id="2254" name="Google Shape;2254;p116"/>
          <p:cNvSpPr/>
          <p:nvPr/>
        </p:nvSpPr>
        <p:spPr>
          <a:xfrm>
            <a:off x="3516026" y="3267525"/>
            <a:ext cx="2145300" cy="458100"/>
          </a:xfrm>
          <a:prstGeom prst="round2SameRect">
            <a:avLst>
              <a:gd name="adj1" fmla="val 16667"/>
              <a:gd name="adj2" fmla="val 0"/>
            </a:avLst>
          </a:prstGeom>
          <a:solidFill>
            <a:srgbClr val="DCEAF2"/>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edium"/>
                <a:ea typeface="Roboto Medium"/>
                <a:cs typeface="Roboto Medium"/>
                <a:sym typeface="Roboto Medium"/>
              </a:rPr>
              <a:t>Server Attacks</a:t>
            </a:r>
            <a:endParaRPr>
              <a:solidFill>
                <a:schemeClr val="dk1"/>
              </a:solidFill>
              <a:latin typeface="Roboto Medium"/>
              <a:ea typeface="Roboto Medium"/>
              <a:cs typeface="Roboto Medium"/>
              <a:sym typeface="Roboto Medium"/>
            </a:endParaRPr>
          </a:p>
        </p:txBody>
      </p:sp>
      <p:sp>
        <p:nvSpPr>
          <p:cNvPr id="2255" name="Google Shape;2255;p116"/>
          <p:cNvSpPr/>
          <p:nvPr/>
        </p:nvSpPr>
        <p:spPr>
          <a:xfrm>
            <a:off x="921450" y="1418900"/>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Social engineering</a:t>
            </a:r>
            <a:endParaRPr/>
          </a:p>
        </p:txBody>
      </p:sp>
      <p:sp>
        <p:nvSpPr>
          <p:cNvPr id="2256" name="Google Shape;2256;p116"/>
          <p:cNvSpPr/>
          <p:nvPr/>
        </p:nvSpPr>
        <p:spPr>
          <a:xfrm>
            <a:off x="921450" y="1896767"/>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Phishing attacks</a:t>
            </a:r>
            <a:endParaRPr/>
          </a:p>
        </p:txBody>
      </p:sp>
      <p:sp>
        <p:nvSpPr>
          <p:cNvPr id="2257" name="Google Shape;2257;p116"/>
          <p:cNvSpPr/>
          <p:nvPr/>
        </p:nvSpPr>
        <p:spPr>
          <a:xfrm>
            <a:off x="921450" y="2374633"/>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Credential reuse</a:t>
            </a:r>
            <a:endParaRPr/>
          </a:p>
        </p:txBody>
      </p:sp>
      <p:sp>
        <p:nvSpPr>
          <p:cNvPr id="2258" name="Google Shape;2258;p116"/>
          <p:cNvSpPr/>
          <p:nvPr/>
        </p:nvSpPr>
        <p:spPr>
          <a:xfrm>
            <a:off x="921450" y="2852500"/>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Malware attacks</a:t>
            </a:r>
            <a:endParaRPr/>
          </a:p>
        </p:txBody>
      </p:sp>
      <p:sp>
        <p:nvSpPr>
          <p:cNvPr id="2259" name="Google Shape;2259;p116"/>
          <p:cNvSpPr/>
          <p:nvPr/>
        </p:nvSpPr>
        <p:spPr>
          <a:xfrm>
            <a:off x="921450" y="3330367"/>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Man in the middle</a:t>
            </a:r>
            <a:endParaRPr/>
          </a:p>
        </p:txBody>
      </p:sp>
      <p:sp>
        <p:nvSpPr>
          <p:cNvPr id="2260" name="Google Shape;2260;p116"/>
          <p:cNvSpPr/>
          <p:nvPr/>
        </p:nvSpPr>
        <p:spPr>
          <a:xfrm>
            <a:off x="921450" y="3808234"/>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Packet sniffing</a:t>
            </a:r>
            <a:endParaRPr/>
          </a:p>
        </p:txBody>
      </p:sp>
      <p:sp>
        <p:nvSpPr>
          <p:cNvPr id="2261" name="Google Shape;2261;p116"/>
          <p:cNvSpPr/>
          <p:nvPr/>
        </p:nvSpPr>
        <p:spPr>
          <a:xfrm>
            <a:off x="921450" y="4286100"/>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Computer theft</a:t>
            </a:r>
            <a:endParaRPr/>
          </a:p>
        </p:txBody>
      </p:sp>
      <p:sp>
        <p:nvSpPr>
          <p:cNvPr id="2262" name="Google Shape;2262;p116"/>
          <p:cNvSpPr/>
          <p:nvPr/>
        </p:nvSpPr>
        <p:spPr>
          <a:xfrm>
            <a:off x="3516025" y="1418900"/>
            <a:ext cx="2145300" cy="359400"/>
          </a:xfrm>
          <a:prstGeom prst="rect">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Brute force attacks</a:t>
            </a:r>
            <a:endParaRPr/>
          </a:p>
        </p:txBody>
      </p:sp>
      <p:sp>
        <p:nvSpPr>
          <p:cNvPr id="2263" name="Google Shape;2263;p116"/>
          <p:cNvSpPr/>
          <p:nvPr/>
        </p:nvSpPr>
        <p:spPr>
          <a:xfrm>
            <a:off x="3516025" y="1896767"/>
            <a:ext cx="2145300" cy="359400"/>
          </a:xfrm>
          <a:prstGeom prst="rect">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Code injection</a:t>
            </a:r>
            <a:endParaRPr/>
          </a:p>
        </p:txBody>
      </p:sp>
      <p:sp>
        <p:nvSpPr>
          <p:cNvPr id="2264" name="Google Shape;2264;p116"/>
          <p:cNvSpPr/>
          <p:nvPr/>
        </p:nvSpPr>
        <p:spPr>
          <a:xfrm>
            <a:off x="3516025" y="2374633"/>
            <a:ext cx="2145300" cy="359400"/>
          </a:xfrm>
          <a:prstGeom prst="rect">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Faulty sessions</a:t>
            </a:r>
            <a:endParaRPr/>
          </a:p>
        </p:txBody>
      </p:sp>
      <p:sp>
        <p:nvSpPr>
          <p:cNvPr id="2265" name="Google Shape;2265;p116"/>
          <p:cNvSpPr/>
          <p:nvPr/>
        </p:nvSpPr>
        <p:spPr>
          <a:xfrm>
            <a:off x="3516025" y="3864942"/>
            <a:ext cx="2145300" cy="359400"/>
          </a:xfrm>
          <a:prstGeom prst="rect">
            <a:avLst/>
          </a:prstGeom>
          <a:solidFill>
            <a:srgbClr val="DCEAF2"/>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OS exploit</a:t>
            </a:r>
            <a:endParaRPr/>
          </a:p>
        </p:txBody>
      </p:sp>
      <p:sp>
        <p:nvSpPr>
          <p:cNvPr id="2266" name="Google Shape;2266;p116"/>
          <p:cNvSpPr/>
          <p:nvPr/>
        </p:nvSpPr>
        <p:spPr>
          <a:xfrm>
            <a:off x="3516025" y="4342808"/>
            <a:ext cx="2145300" cy="359400"/>
          </a:xfrm>
          <a:prstGeom prst="rect">
            <a:avLst/>
          </a:prstGeom>
          <a:solidFill>
            <a:srgbClr val="DCEAF2"/>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Malicious software</a:t>
            </a:r>
            <a:endParaRPr/>
          </a:p>
        </p:txBody>
      </p:sp>
      <p:sp>
        <p:nvSpPr>
          <p:cNvPr id="2267" name="Google Shape;2267;p116"/>
          <p:cNvSpPr/>
          <p:nvPr/>
        </p:nvSpPr>
        <p:spPr>
          <a:xfrm>
            <a:off x="6110600" y="1418900"/>
            <a:ext cx="2145300" cy="359400"/>
          </a:xfrm>
          <a:prstGeom prst="rect">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Default credentials</a:t>
            </a:r>
            <a:endParaRPr/>
          </a:p>
        </p:txBody>
      </p:sp>
      <p:sp>
        <p:nvSpPr>
          <p:cNvPr id="2268" name="Google Shape;2268;p116"/>
          <p:cNvSpPr/>
          <p:nvPr/>
        </p:nvSpPr>
        <p:spPr>
          <a:xfrm>
            <a:off x="6110600" y="1896767"/>
            <a:ext cx="2145300" cy="359400"/>
          </a:xfrm>
          <a:prstGeom prst="rect">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Unpatched database</a:t>
            </a:r>
            <a:endParaRPr/>
          </a:p>
        </p:txBody>
      </p:sp>
      <p:sp>
        <p:nvSpPr>
          <p:cNvPr id="2269" name="Google Shape;2269;p116"/>
          <p:cNvSpPr/>
          <p:nvPr/>
        </p:nvSpPr>
        <p:spPr>
          <a:xfrm>
            <a:off x="6110600" y="2374633"/>
            <a:ext cx="2145300" cy="359400"/>
          </a:xfrm>
          <a:prstGeom prst="rect">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Lack of segregation</a:t>
            </a:r>
            <a:endParaRPr/>
          </a:p>
        </p:txBody>
      </p:sp>
      <p:sp>
        <p:nvSpPr>
          <p:cNvPr id="2270" name="Google Shape;2270;p116"/>
          <p:cNvSpPr txBox="1"/>
          <p:nvPr/>
        </p:nvSpPr>
        <p:spPr>
          <a:xfrm>
            <a:off x="5873500" y="3267525"/>
            <a:ext cx="2706000" cy="14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Roboto Medium"/>
                <a:ea typeface="Roboto Medium"/>
                <a:cs typeface="Roboto Medium"/>
                <a:sym typeface="Roboto Medium"/>
              </a:rPr>
              <a:t>Name three</a:t>
            </a:r>
            <a:endParaRPr sz="2400">
              <a:solidFill>
                <a:schemeClr val="dk1"/>
              </a:solidFill>
              <a:latin typeface="Roboto Medium"/>
              <a:ea typeface="Roboto Medium"/>
              <a:cs typeface="Roboto Medium"/>
              <a:sym typeface="Roboto Medium"/>
            </a:endParaRPr>
          </a:p>
          <a:p>
            <a:pPr marL="0" lvl="0" indent="0" algn="ctr" rtl="0">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risk mitigation options.</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1800">
              <a:latin typeface="Roboto Medium"/>
              <a:ea typeface="Roboto Medium"/>
              <a:cs typeface="Roboto Medium"/>
              <a:sym typeface="Roboto Medium"/>
            </a:endParaRPr>
          </a:p>
        </p:txBody>
      </p:sp>
      <p:sp>
        <p:nvSpPr>
          <p:cNvPr id="2271" name="Google Shape;2271;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72" name="Google Shape;2272;p116"/>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276"/>
        <p:cNvGrpSpPr/>
        <p:nvPr/>
      </p:nvGrpSpPr>
      <p:grpSpPr>
        <a:xfrm>
          <a:off x="0" y="0"/>
          <a:ext cx="0" cy="0"/>
          <a:chOff x="0" y="0"/>
          <a:chExt cx="0" cy="0"/>
        </a:xfrm>
      </p:grpSpPr>
      <p:sp>
        <p:nvSpPr>
          <p:cNvPr id="2277" name="Google Shape;2277;p117"/>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79" name="Google Shape;2279;p117"/>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80" name="Google Shape;2280;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Name three risk mitigation options.</a:t>
            </a:r>
            <a:endParaRPr>
              <a:latin typeface="Roboto Medium"/>
              <a:ea typeface="Roboto Medium"/>
              <a:cs typeface="Roboto Medium"/>
              <a:sym typeface="Roboto Medium"/>
            </a:endParaRPr>
          </a:p>
        </p:txBody>
      </p:sp>
      <p:sp>
        <p:nvSpPr>
          <p:cNvPr id="2281" name="Google Shape;2281;p117"/>
          <p:cNvSpPr txBox="1">
            <a:spLocks noGrp="1"/>
          </p:cNvSpPr>
          <p:nvPr>
            <p:ph type="body" idx="3"/>
          </p:nvPr>
        </p:nvSpPr>
        <p:spPr>
          <a:xfrm>
            <a:off x="175" y="1162700"/>
            <a:ext cx="9144000" cy="3820200"/>
          </a:xfrm>
          <a:prstGeom prst="rect">
            <a:avLst/>
          </a:prstGeom>
          <a:ln>
            <a:noFill/>
          </a:ln>
        </p:spPr>
        <p:txBody>
          <a:bodyPr spcFirstLastPara="1" wrap="square" lIns="457200" tIns="0" rIns="457200" bIns="914400" anchor="t" anchorCtr="0">
            <a:noAutofit/>
          </a:bodyPr>
          <a:lstStyle/>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1.</a:t>
            </a:r>
            <a:r>
              <a:rPr lang="en" sz="1500" b="1">
                <a:solidFill>
                  <a:schemeClr val="dk1"/>
                </a:solidFill>
              </a:rPr>
              <a:t> </a:t>
            </a:r>
            <a:r>
              <a:rPr lang="en" sz="1500">
                <a:solidFill>
                  <a:schemeClr val="dk1"/>
                </a:solidFill>
              </a:rPr>
              <a:t>Educate all users on dangers of phishing and social engineering.</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2. Ensure passwords are truly unique to website (require characters atypical of other websites).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3. Ensure users are using multi-factor authentication (login + phone confirmation).</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4. Ensure administrators can only access the network from a secure location (on premises).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5. Ensure passwords used are </a:t>
            </a:r>
            <a:r>
              <a:rPr lang="en" sz="1500" i="1">
                <a:solidFill>
                  <a:schemeClr val="dk1"/>
                </a:solidFill>
              </a:rPr>
              <a:t>strong</a:t>
            </a:r>
            <a:r>
              <a:rPr lang="en" sz="1500">
                <a:solidFill>
                  <a:schemeClr val="dk1"/>
                </a:solidFill>
              </a:rPr>
              <a:t> (alphanumeric + symbols).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6. Ensure login fields do </a:t>
            </a:r>
            <a:r>
              <a:rPr lang="en" sz="1500" i="1">
                <a:solidFill>
                  <a:schemeClr val="dk1"/>
                </a:solidFill>
              </a:rPr>
              <a:t>not </a:t>
            </a:r>
            <a:r>
              <a:rPr lang="en" sz="1500">
                <a:solidFill>
                  <a:schemeClr val="dk1"/>
                </a:solidFill>
              </a:rPr>
              <a:t>accept any code insertions.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7. Ensure users are immediately signed off when browser is closed. </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8. Ensure all servers are routinely patched against latest known vulnerabilities.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9. Ensure physical access to servers is protected by multiple forms of authentication.</a:t>
            </a:r>
            <a:endParaRPr sz="1500">
              <a:solidFill>
                <a:schemeClr val="dk1"/>
              </a:solidFill>
            </a:endParaRPr>
          </a:p>
          <a:p>
            <a:pPr marL="320040" lvl="0" indent="-320040" algn="l" rtl="0">
              <a:spcBef>
                <a:spcPts val="0"/>
              </a:spcBef>
              <a:spcAft>
                <a:spcPts val="800"/>
              </a:spcAft>
              <a:buNone/>
            </a:pPr>
            <a:endParaRPr sz="1500"/>
          </a:p>
        </p:txBody>
      </p:sp>
      <p:sp>
        <p:nvSpPr>
          <p:cNvPr id="2282" name="Google Shape;2282;p117"/>
          <p:cNvSpPr txBox="1"/>
          <p:nvPr/>
        </p:nvSpPr>
        <p:spPr>
          <a:xfrm>
            <a:off x="254900" y="3970400"/>
            <a:ext cx="8901300" cy="1202400"/>
          </a:xfrm>
          <a:prstGeom prst="rect">
            <a:avLst/>
          </a:prstGeom>
          <a:noFill/>
          <a:ln>
            <a:noFill/>
          </a:ln>
        </p:spPr>
        <p:txBody>
          <a:bodyPr spcFirstLastPara="1" wrap="square" lIns="91425" tIns="91425" rIns="91425" bIns="91425" anchor="t" anchorCtr="0">
            <a:noAutofit/>
          </a:bodyPr>
          <a:lstStyle/>
          <a:p>
            <a:pPr marL="320040" lvl="0" indent="-320040" algn="l" rtl="0">
              <a:lnSpc>
                <a:spcPct val="100000"/>
              </a:lnSpc>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10. Ensure that all data stored in the database is encrypted and cannot be read without additional</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login information.</a:t>
            </a:r>
            <a:endParaRPr sz="1500">
              <a:solidFill>
                <a:schemeClr val="dk1"/>
              </a:solidFill>
              <a:latin typeface="Roboto"/>
              <a:ea typeface="Roboto"/>
              <a:cs typeface="Roboto"/>
              <a:sym typeface="Roboto"/>
            </a:endParaRPr>
          </a:p>
          <a:p>
            <a:pPr marL="320040" lvl="0" indent="-320040" algn="l" rtl="0">
              <a:lnSpc>
                <a:spcPct val="100000"/>
              </a:lnSpc>
              <a:spcBef>
                <a:spcPts val="800"/>
              </a:spcBef>
              <a:spcAft>
                <a:spcPts val="0"/>
              </a:spcAft>
              <a:buNone/>
            </a:pPr>
            <a:r>
              <a:rPr lang="en" sz="1500">
                <a:solidFill>
                  <a:schemeClr val="dk1"/>
                </a:solidFill>
                <a:latin typeface="Roboto"/>
                <a:ea typeface="Roboto"/>
                <a:cs typeface="Roboto"/>
                <a:sym typeface="Roboto"/>
              </a:rPr>
              <a:t>11. Ensure that all cloud security platforms follow best practices for security implementation.</a:t>
            </a:r>
            <a:endParaRPr>
              <a:latin typeface="Roboto"/>
              <a:ea typeface="Roboto"/>
              <a:cs typeface="Roboto"/>
              <a:sym typeface="Roboto"/>
            </a:endParaRPr>
          </a:p>
        </p:txBody>
      </p:sp>
      <p:sp>
        <p:nvSpPr>
          <p:cNvPr id="2283" name="Google Shape;2283;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Cybersecurity Domains</a:t>
            </a:r>
            <a:endParaRPr/>
          </a:p>
        </p:txBody>
      </p:sp>
      <p:sp>
        <p:nvSpPr>
          <p:cNvPr id="2289" name="Google Shape;2289;p1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19"/>
          <p:cNvSpPr/>
          <p:nvPr/>
        </p:nvSpPr>
        <p:spPr>
          <a:xfrm rot="-5400000">
            <a:off x="1999275" y="-2007300"/>
            <a:ext cx="5152200" cy="91668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296" name="Google Shape;2296;p119"/>
          <p:cNvSpPr txBox="1">
            <a:spLocks noGrp="1"/>
          </p:cNvSpPr>
          <p:nvPr>
            <p:ph type="title"/>
          </p:nvPr>
        </p:nvSpPr>
        <p:spPr>
          <a:xfrm>
            <a:off x="945825" y="575125"/>
            <a:ext cx="7521000" cy="3325200"/>
          </a:xfrm>
          <a:prstGeom prst="rect">
            <a:avLst/>
          </a:prstGeom>
        </p:spPr>
        <p:txBody>
          <a:bodyPr spcFirstLastPara="1" wrap="square" lIns="457200" tIns="182875" rIns="274300" bIns="91425" anchor="t" anchorCtr="0">
            <a:noAutofit/>
          </a:bodyPr>
          <a:lstStyle/>
          <a:p>
            <a:pPr marL="0" lvl="0" indent="0" algn="l" rtl="0">
              <a:lnSpc>
                <a:spcPct val="100000"/>
              </a:lnSpc>
              <a:spcBef>
                <a:spcPts val="0"/>
              </a:spcBef>
              <a:spcAft>
                <a:spcPts val="0"/>
              </a:spcAft>
              <a:buNone/>
            </a:pPr>
            <a:r>
              <a:rPr lang="en" sz="1800">
                <a:solidFill>
                  <a:srgbClr val="FFFFFF"/>
                </a:solidFill>
                <a:latin typeface="Roboto"/>
                <a:ea typeface="Roboto"/>
                <a:cs typeface="Roboto"/>
                <a:sym typeface="Roboto"/>
              </a:rPr>
              <a:t>Providing advice on </a:t>
            </a:r>
            <a:r>
              <a:rPr lang="en" sz="1800" b="1" i="1">
                <a:solidFill>
                  <a:srgbClr val="FFFFFF"/>
                </a:solidFill>
                <a:latin typeface="Roboto"/>
                <a:ea typeface="Roboto"/>
                <a:cs typeface="Roboto"/>
                <a:sym typeface="Roboto"/>
              </a:rPr>
              <a:t>getting started in digital security</a:t>
            </a:r>
            <a:r>
              <a:rPr lang="en" sz="1800">
                <a:solidFill>
                  <a:srgbClr val="FFFFFF"/>
                </a:solidFill>
                <a:latin typeface="Roboto"/>
                <a:ea typeface="Roboto"/>
                <a:cs typeface="Roboto"/>
                <a:sym typeface="Roboto"/>
              </a:rPr>
              <a:t> is similar to providing advice on </a:t>
            </a:r>
            <a:r>
              <a:rPr lang="en" sz="1800" i="1">
                <a:solidFill>
                  <a:srgbClr val="FFFFFF"/>
                </a:solidFill>
                <a:latin typeface="Roboto"/>
                <a:ea typeface="Roboto"/>
                <a:cs typeface="Roboto"/>
                <a:sym typeface="Roboto"/>
              </a:rPr>
              <a:t>getting started in medicine</a:t>
            </a:r>
            <a:r>
              <a:rPr lang="en" sz="1800">
                <a:solidFill>
                  <a:srgbClr val="FFFFFF"/>
                </a:solidFill>
                <a:latin typeface="Roboto"/>
                <a:ea typeface="Roboto"/>
                <a:cs typeface="Roboto"/>
                <a:sym typeface="Roboto"/>
              </a:rPr>
              <a:t>. </a:t>
            </a:r>
            <a:endParaRPr sz="1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If you ask a neurosurgeon, he or she may propose some sort of experiment with dead frog legs and batteries. If you ask a dermatologist, you might get advice on protection from the sun whenever you go outside. Asking a “security person” will likewise result in many different responses, depending on the individual’s background and tastes.</a:t>
            </a:r>
            <a:endParaRPr sz="1800">
              <a:solidFill>
                <a:srgbClr val="FFFFFF"/>
              </a:solidFill>
              <a:latin typeface="Roboto"/>
              <a:ea typeface="Roboto"/>
              <a:cs typeface="Roboto"/>
              <a:sym typeface="Roboto"/>
            </a:endParaRPr>
          </a:p>
        </p:txBody>
      </p:sp>
      <p:sp>
        <p:nvSpPr>
          <p:cNvPr id="2297" name="Google Shape;2297;p119"/>
          <p:cNvSpPr txBox="1"/>
          <p:nvPr/>
        </p:nvSpPr>
        <p:spPr>
          <a:xfrm>
            <a:off x="3973675" y="3814850"/>
            <a:ext cx="4557900" cy="53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solidFill>
                  <a:srgbClr val="FFFFFF"/>
                </a:solidFill>
                <a:latin typeface="Roboto"/>
                <a:ea typeface="Roboto"/>
                <a:cs typeface="Roboto"/>
                <a:sym typeface="Roboto"/>
              </a:rPr>
              <a:t>—Tao Security’s </a:t>
            </a:r>
            <a:r>
              <a:rPr lang="en" sz="1800" b="1" i="1">
                <a:solidFill>
                  <a:srgbClr val="FFFFFF"/>
                </a:solidFill>
                <a:latin typeface="Roboto"/>
                <a:ea typeface="Roboto"/>
                <a:cs typeface="Roboto"/>
                <a:sym typeface="Roboto"/>
              </a:rPr>
              <a:t>Richard Bejtlich</a:t>
            </a:r>
            <a:r>
              <a:rPr lang="en" sz="1800" i="1">
                <a:solidFill>
                  <a:srgbClr val="FFFFFF"/>
                </a:solidFill>
                <a:latin typeface="Roboto"/>
                <a:ea typeface="Roboto"/>
                <a:cs typeface="Roboto"/>
                <a:sym typeface="Roboto"/>
              </a:rPr>
              <a:t> </a:t>
            </a:r>
            <a:br>
              <a:rPr lang="en" sz="1800" i="1">
                <a:solidFill>
                  <a:srgbClr val="FFFFFF"/>
                </a:solidFill>
                <a:latin typeface="Roboto"/>
                <a:ea typeface="Roboto"/>
                <a:cs typeface="Roboto"/>
                <a:sym typeface="Roboto"/>
              </a:rPr>
            </a:br>
            <a:r>
              <a:rPr lang="en" sz="1800" i="1">
                <a:solidFill>
                  <a:srgbClr val="FFFFFF"/>
                </a:solidFill>
                <a:latin typeface="Roboto"/>
                <a:ea typeface="Roboto"/>
                <a:cs typeface="Roboto"/>
                <a:sym typeface="Roboto"/>
              </a:rPr>
              <a:t>   on entering the cybersecurity field</a:t>
            </a:r>
            <a:endParaRPr i="1"/>
          </a:p>
        </p:txBody>
      </p:sp>
      <p:grpSp>
        <p:nvGrpSpPr>
          <p:cNvPr id="2298" name="Google Shape;2298;p119"/>
          <p:cNvGrpSpPr/>
          <p:nvPr/>
        </p:nvGrpSpPr>
        <p:grpSpPr>
          <a:xfrm>
            <a:off x="7261200" y="2318125"/>
            <a:ext cx="1760875" cy="2004600"/>
            <a:chOff x="-375550" y="731650"/>
            <a:chExt cx="1760875" cy="2004600"/>
          </a:xfrm>
        </p:grpSpPr>
        <p:sp>
          <p:nvSpPr>
            <p:cNvPr id="2299" name="Google Shape;2299;p119"/>
            <p:cNvSpPr txBox="1"/>
            <p:nvPr/>
          </p:nvSpPr>
          <p:spPr>
            <a:xfrm>
              <a:off x="-375550" y="7316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2300" name="Google Shape;2300;p119"/>
            <p:cNvSpPr txBox="1"/>
            <p:nvPr/>
          </p:nvSpPr>
          <p:spPr>
            <a:xfrm>
              <a:off x="15825" y="7316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grpSp>
        <p:nvGrpSpPr>
          <p:cNvPr id="2301" name="Google Shape;2301;p119"/>
          <p:cNvGrpSpPr/>
          <p:nvPr/>
        </p:nvGrpSpPr>
        <p:grpSpPr>
          <a:xfrm rot="10800000">
            <a:off x="-151425" y="185825"/>
            <a:ext cx="1760875" cy="2004600"/>
            <a:chOff x="-375550" y="960250"/>
            <a:chExt cx="1760875" cy="2004600"/>
          </a:xfrm>
        </p:grpSpPr>
        <p:sp>
          <p:nvSpPr>
            <p:cNvPr id="2302" name="Google Shape;2302;p119"/>
            <p:cNvSpPr txBox="1"/>
            <p:nvPr/>
          </p:nvSpPr>
          <p:spPr>
            <a:xfrm>
              <a:off x="-375550" y="9602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2303" name="Google Shape;2303;p119"/>
            <p:cNvSpPr txBox="1"/>
            <p:nvPr/>
          </p:nvSpPr>
          <p:spPr>
            <a:xfrm>
              <a:off x="15825" y="9602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307"/>
        <p:cNvGrpSpPr/>
        <p:nvPr/>
      </p:nvGrpSpPr>
      <p:grpSpPr>
        <a:xfrm>
          <a:off x="0" y="0"/>
          <a:ext cx="0" cy="0"/>
          <a:chOff x="0" y="0"/>
          <a:chExt cx="0" cy="0"/>
        </a:xfrm>
      </p:grpSpPr>
      <p:sp>
        <p:nvSpPr>
          <p:cNvPr id="2308" name="Google Shape;2308;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09" name="Google Shape;230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310" name="Google Shape;2310;p120"/>
          <p:cNvPicPr preferRelativeResize="0"/>
          <p:nvPr/>
        </p:nvPicPr>
        <p:blipFill>
          <a:blip r:embed="rId3">
            <a:alphaModFix/>
          </a:blip>
          <a:stretch>
            <a:fillRect/>
          </a:stretch>
        </p:blipFill>
        <p:spPr>
          <a:xfrm>
            <a:off x="150150" y="177375"/>
            <a:ext cx="8843697" cy="4885427"/>
          </a:xfrm>
          <a:prstGeom prst="rect">
            <a:avLst/>
          </a:prstGeom>
          <a:noFill/>
          <a:ln>
            <a:noFill/>
          </a:ln>
        </p:spPr>
      </p:pic>
      <p:sp>
        <p:nvSpPr>
          <p:cNvPr id="2311" name="Google Shape;2311;p120"/>
          <p:cNvSpPr txBox="1"/>
          <p:nvPr/>
        </p:nvSpPr>
        <p:spPr>
          <a:xfrm>
            <a:off x="5775075" y="248850"/>
            <a:ext cx="3218700" cy="48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oboto"/>
                <a:ea typeface="Roboto"/>
                <a:cs typeface="Roboto"/>
                <a:sym typeface="Roboto"/>
              </a:rPr>
              <a:t>Map of Cybersecurity Domains v2.0 </a:t>
            </a:r>
            <a:br>
              <a:rPr lang="en">
                <a:latin typeface="Roboto"/>
                <a:ea typeface="Roboto"/>
                <a:cs typeface="Roboto"/>
                <a:sym typeface="Roboto"/>
              </a:rPr>
            </a:br>
            <a:r>
              <a:rPr lang="en" sz="1200">
                <a:latin typeface="Roboto"/>
                <a:ea typeface="Roboto"/>
                <a:cs typeface="Roboto"/>
                <a:sym typeface="Roboto"/>
              </a:rPr>
              <a:t>by Henry Jiang</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B1F5"/>
        </a:solidFill>
        <a:effectLst/>
      </p:bgPr>
    </p:bg>
    <p:spTree>
      <p:nvGrpSpPr>
        <p:cNvPr id="1" name="Shape 2315"/>
        <p:cNvGrpSpPr/>
        <p:nvPr/>
      </p:nvGrpSpPr>
      <p:grpSpPr>
        <a:xfrm>
          <a:off x="0" y="0"/>
          <a:ext cx="0" cy="0"/>
          <a:chOff x="0" y="0"/>
          <a:chExt cx="0" cy="0"/>
        </a:xfrm>
      </p:grpSpPr>
      <p:sp>
        <p:nvSpPr>
          <p:cNvPr id="2316" name="Google Shape;231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17" name="Google Shape;2317;p121"/>
          <p:cNvSpPr/>
          <p:nvPr/>
        </p:nvSpPr>
        <p:spPr>
          <a:xfrm>
            <a:off x="1561625" y="921625"/>
            <a:ext cx="7308000" cy="858000"/>
          </a:xfrm>
          <a:prstGeom prst="roundRect">
            <a:avLst>
              <a:gd name="adj" fmla="val 12689"/>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1"/>
          <p:cNvSpPr txBox="1">
            <a:spLocks noGrp="1"/>
          </p:cNvSpPr>
          <p:nvPr>
            <p:ph type="subTitle" idx="1"/>
          </p:nvPr>
        </p:nvSpPr>
        <p:spPr>
          <a:xfrm>
            <a:off x="167200" y="106135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Security architecture</a:t>
            </a:r>
            <a:r>
              <a:rPr lang="en" sz="1400" dirty="0">
                <a:solidFill>
                  <a:schemeClr val="dk1"/>
                </a:solidFill>
                <a:latin typeface="Roboto"/>
                <a:ea typeface="Roboto"/>
                <a:cs typeface="Roboto"/>
                <a:sym typeface="Roboto"/>
              </a:rPr>
              <a:t>: Security design that addresses the requirements and potential risks of a given scenario or environment. It also specifies when and where to apply security controls. </a:t>
            </a:r>
            <a:endParaRPr sz="1400" dirty="0">
              <a:latin typeface="Roboto"/>
              <a:ea typeface="Roboto"/>
              <a:cs typeface="Roboto"/>
              <a:sym typeface="Roboto"/>
            </a:endParaRPr>
          </a:p>
        </p:txBody>
      </p:sp>
      <p:pic>
        <p:nvPicPr>
          <p:cNvPr id="2319" name="Google Shape;2319;p121"/>
          <p:cNvPicPr preferRelativeResize="0"/>
          <p:nvPr/>
        </p:nvPicPr>
        <p:blipFill rotWithShape="1">
          <a:blip r:embed="rId3">
            <a:alphaModFix/>
          </a:blip>
          <a:srcRect t="1774" b="1765"/>
          <a:stretch/>
        </p:blipFill>
        <p:spPr>
          <a:xfrm>
            <a:off x="429777" y="945596"/>
            <a:ext cx="1079532" cy="834025"/>
          </a:xfrm>
          <a:prstGeom prst="rect">
            <a:avLst/>
          </a:prstGeom>
          <a:noFill/>
          <a:ln>
            <a:noFill/>
          </a:ln>
        </p:spPr>
      </p:pic>
      <p:sp>
        <p:nvSpPr>
          <p:cNvPr id="2320" name="Google Shape;2320;p121"/>
          <p:cNvSpPr/>
          <p:nvPr/>
        </p:nvSpPr>
        <p:spPr>
          <a:xfrm>
            <a:off x="1561625" y="1957000"/>
            <a:ext cx="7308000" cy="858000"/>
          </a:xfrm>
          <a:prstGeom prst="roundRect">
            <a:avLst>
              <a:gd name="adj" fmla="val 12689"/>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21"/>
          <p:cNvSpPr txBox="1">
            <a:spLocks noGrp="1"/>
          </p:cNvSpPr>
          <p:nvPr>
            <p:ph type="subTitle" idx="2"/>
          </p:nvPr>
        </p:nvSpPr>
        <p:spPr>
          <a:xfrm>
            <a:off x="167200" y="2096725"/>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Security operations</a:t>
            </a:r>
            <a:r>
              <a:rPr lang="en" sz="1400" dirty="0">
                <a:solidFill>
                  <a:schemeClr val="dk1"/>
                </a:solidFill>
                <a:latin typeface="Roboto"/>
                <a:ea typeface="Roboto"/>
                <a:cs typeface="Roboto"/>
                <a:sym typeface="Roboto"/>
              </a:rPr>
              <a:t>: Process of identifying, containing, and remediating threats on behalf of a company or organization.</a:t>
            </a:r>
            <a:endParaRPr sz="1400" dirty="0">
              <a:latin typeface="Roboto"/>
              <a:ea typeface="Roboto"/>
              <a:cs typeface="Roboto"/>
              <a:sym typeface="Roboto"/>
            </a:endParaRPr>
          </a:p>
        </p:txBody>
      </p:sp>
      <p:pic>
        <p:nvPicPr>
          <p:cNvPr id="2322" name="Google Shape;2322;p121"/>
          <p:cNvPicPr preferRelativeResize="0"/>
          <p:nvPr/>
        </p:nvPicPr>
        <p:blipFill rotWithShape="1">
          <a:blip r:embed="rId3">
            <a:alphaModFix/>
          </a:blip>
          <a:srcRect t="1774" b="1765"/>
          <a:stretch/>
        </p:blipFill>
        <p:spPr>
          <a:xfrm>
            <a:off x="429777" y="1980971"/>
            <a:ext cx="1079532" cy="834025"/>
          </a:xfrm>
          <a:prstGeom prst="rect">
            <a:avLst/>
          </a:prstGeom>
          <a:noFill/>
          <a:ln>
            <a:noFill/>
          </a:ln>
        </p:spPr>
      </p:pic>
      <p:sp>
        <p:nvSpPr>
          <p:cNvPr id="2323" name="Google Shape;2323;p121"/>
          <p:cNvSpPr/>
          <p:nvPr/>
        </p:nvSpPr>
        <p:spPr>
          <a:xfrm>
            <a:off x="1561625" y="2992375"/>
            <a:ext cx="7308000" cy="858000"/>
          </a:xfrm>
          <a:prstGeom prst="roundRect">
            <a:avLst>
              <a:gd name="adj" fmla="val 12689"/>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1"/>
          <p:cNvSpPr txBox="1">
            <a:spLocks noGrp="1"/>
          </p:cNvSpPr>
          <p:nvPr>
            <p:ph type="subTitle" idx="3"/>
          </p:nvPr>
        </p:nvSpPr>
        <p:spPr>
          <a:xfrm>
            <a:off x="167200" y="313210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b="1" dirty="0">
                <a:solidFill>
                  <a:schemeClr val="dk1"/>
                </a:solidFill>
                <a:latin typeface="Roboto"/>
                <a:ea typeface="Roboto"/>
                <a:cs typeface="Roboto"/>
                <a:sym typeface="Roboto"/>
              </a:rPr>
              <a:t>Governance</a:t>
            </a:r>
            <a:r>
              <a:rPr lang="en" dirty="0">
                <a:solidFill>
                  <a:schemeClr val="dk1"/>
                </a:solidFill>
                <a:latin typeface="Roboto"/>
                <a:ea typeface="Roboto"/>
                <a:cs typeface="Roboto"/>
                <a:sym typeface="Roboto"/>
              </a:rPr>
              <a:t>: Framework for managing performance and risk, oversight of compliance and control responsibilities, and defining the cyber mission by mapping the structure, authority, and processes to create an effective program.</a:t>
            </a:r>
            <a:endParaRPr dirty="0">
              <a:latin typeface="Roboto"/>
              <a:ea typeface="Roboto"/>
              <a:cs typeface="Roboto"/>
              <a:sym typeface="Roboto"/>
            </a:endParaRPr>
          </a:p>
        </p:txBody>
      </p:sp>
      <p:pic>
        <p:nvPicPr>
          <p:cNvPr id="2325" name="Google Shape;2325;p121"/>
          <p:cNvPicPr preferRelativeResize="0"/>
          <p:nvPr/>
        </p:nvPicPr>
        <p:blipFill rotWithShape="1">
          <a:blip r:embed="rId3">
            <a:alphaModFix/>
          </a:blip>
          <a:srcRect t="1774" b="1765"/>
          <a:stretch/>
        </p:blipFill>
        <p:spPr>
          <a:xfrm>
            <a:off x="429777" y="3016346"/>
            <a:ext cx="1079532" cy="834025"/>
          </a:xfrm>
          <a:prstGeom prst="rect">
            <a:avLst/>
          </a:prstGeom>
          <a:noFill/>
          <a:ln>
            <a:noFill/>
          </a:ln>
        </p:spPr>
      </p:pic>
      <p:sp>
        <p:nvSpPr>
          <p:cNvPr id="2326" name="Google Shape;2326;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B1F5"/>
        </a:solidFill>
        <a:effectLst/>
      </p:bgPr>
    </p:bg>
    <p:spTree>
      <p:nvGrpSpPr>
        <p:cNvPr id="1" name="Shape 2330"/>
        <p:cNvGrpSpPr/>
        <p:nvPr/>
      </p:nvGrpSpPr>
      <p:grpSpPr>
        <a:xfrm>
          <a:off x="0" y="0"/>
          <a:ext cx="0" cy="0"/>
          <a:chOff x="0" y="0"/>
          <a:chExt cx="0" cy="0"/>
        </a:xfrm>
      </p:grpSpPr>
      <p:sp>
        <p:nvSpPr>
          <p:cNvPr id="2331" name="Google Shape;2331;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32" name="Google Shape;2332;p122"/>
          <p:cNvSpPr/>
          <p:nvPr/>
        </p:nvSpPr>
        <p:spPr>
          <a:xfrm>
            <a:off x="1561625" y="921625"/>
            <a:ext cx="7308000" cy="858000"/>
          </a:xfrm>
          <a:prstGeom prst="roundRect">
            <a:avLst>
              <a:gd name="adj" fmla="val 12689"/>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22"/>
          <p:cNvSpPr txBox="1">
            <a:spLocks noGrp="1"/>
          </p:cNvSpPr>
          <p:nvPr>
            <p:ph type="subTitle" idx="1"/>
          </p:nvPr>
        </p:nvSpPr>
        <p:spPr>
          <a:xfrm>
            <a:off x="167200" y="106135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Physical security</a:t>
            </a:r>
            <a:r>
              <a:rPr lang="en" sz="1400" dirty="0">
                <a:solidFill>
                  <a:schemeClr val="dk1"/>
                </a:solidFill>
                <a:latin typeface="Roboto"/>
                <a:ea typeface="Roboto"/>
                <a:cs typeface="Roboto"/>
                <a:sym typeface="Roboto"/>
              </a:rPr>
              <a:t>: Protection of personnel, hardware, software, networks, and data from physical actions and events that could cause serious loss or damage. Includes protection from fire, flood, natural disasters, burglary, theft, vandalism, and terrorism.</a:t>
            </a:r>
            <a:endParaRPr sz="1400" b="1" dirty="0">
              <a:solidFill>
                <a:schemeClr val="dk1"/>
              </a:solidFill>
              <a:latin typeface="Roboto"/>
              <a:ea typeface="Roboto"/>
              <a:cs typeface="Roboto"/>
              <a:sym typeface="Roboto"/>
            </a:endParaRPr>
          </a:p>
        </p:txBody>
      </p:sp>
      <p:pic>
        <p:nvPicPr>
          <p:cNvPr id="2334" name="Google Shape;2334;p122"/>
          <p:cNvPicPr preferRelativeResize="0"/>
          <p:nvPr/>
        </p:nvPicPr>
        <p:blipFill rotWithShape="1">
          <a:blip r:embed="rId3">
            <a:alphaModFix/>
          </a:blip>
          <a:srcRect t="1774" b="1765"/>
          <a:stretch/>
        </p:blipFill>
        <p:spPr>
          <a:xfrm>
            <a:off x="429777" y="945596"/>
            <a:ext cx="1079532" cy="834025"/>
          </a:xfrm>
          <a:prstGeom prst="rect">
            <a:avLst/>
          </a:prstGeom>
          <a:noFill/>
          <a:ln>
            <a:noFill/>
          </a:ln>
        </p:spPr>
      </p:pic>
      <p:sp>
        <p:nvSpPr>
          <p:cNvPr id="2335" name="Google Shape;2335;p122"/>
          <p:cNvSpPr/>
          <p:nvPr/>
        </p:nvSpPr>
        <p:spPr>
          <a:xfrm>
            <a:off x="1561625" y="1957000"/>
            <a:ext cx="7308000" cy="858000"/>
          </a:xfrm>
          <a:prstGeom prst="roundRect">
            <a:avLst>
              <a:gd name="adj" fmla="val 12689"/>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2"/>
          <p:cNvSpPr txBox="1">
            <a:spLocks noGrp="1"/>
          </p:cNvSpPr>
          <p:nvPr>
            <p:ph type="subTitle" idx="2"/>
          </p:nvPr>
        </p:nvSpPr>
        <p:spPr>
          <a:xfrm>
            <a:off x="167200" y="2096725"/>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400" b="1" dirty="0">
                <a:solidFill>
                  <a:schemeClr val="dk1"/>
                </a:solidFill>
                <a:latin typeface="Roboto"/>
                <a:ea typeface="Roboto"/>
                <a:cs typeface="Roboto"/>
                <a:sym typeface="Roboto"/>
              </a:rPr>
              <a:t>Threat intelligence</a:t>
            </a:r>
            <a:r>
              <a:rPr lang="en" sz="1400" dirty="0">
                <a:solidFill>
                  <a:schemeClr val="dk1"/>
                </a:solidFill>
                <a:latin typeface="Roboto"/>
                <a:ea typeface="Roboto"/>
                <a:cs typeface="Roboto"/>
                <a:sym typeface="Roboto"/>
              </a:rPr>
              <a:t>: Research and analyzation of evidence-based knowledge regarding an existing or emerging menace. </a:t>
            </a:r>
            <a:endParaRPr sz="1400" dirty="0">
              <a:latin typeface="Roboto"/>
              <a:ea typeface="Roboto"/>
              <a:cs typeface="Roboto"/>
              <a:sym typeface="Roboto"/>
            </a:endParaRPr>
          </a:p>
        </p:txBody>
      </p:sp>
      <p:pic>
        <p:nvPicPr>
          <p:cNvPr id="2337" name="Google Shape;2337;p122"/>
          <p:cNvPicPr preferRelativeResize="0"/>
          <p:nvPr/>
        </p:nvPicPr>
        <p:blipFill rotWithShape="1">
          <a:blip r:embed="rId3">
            <a:alphaModFix/>
          </a:blip>
          <a:srcRect t="1774" b="1765"/>
          <a:stretch/>
        </p:blipFill>
        <p:spPr>
          <a:xfrm>
            <a:off x="429777" y="1980971"/>
            <a:ext cx="1079532" cy="834025"/>
          </a:xfrm>
          <a:prstGeom prst="rect">
            <a:avLst/>
          </a:prstGeom>
          <a:noFill/>
          <a:ln>
            <a:noFill/>
          </a:ln>
        </p:spPr>
      </p:pic>
      <p:sp>
        <p:nvSpPr>
          <p:cNvPr id="2338" name="Google Shape;2338;p122"/>
          <p:cNvSpPr/>
          <p:nvPr/>
        </p:nvSpPr>
        <p:spPr>
          <a:xfrm>
            <a:off x="1561625" y="2992375"/>
            <a:ext cx="7308000" cy="858000"/>
          </a:xfrm>
          <a:prstGeom prst="roundRect">
            <a:avLst>
              <a:gd name="adj" fmla="val 12689"/>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22"/>
          <p:cNvSpPr txBox="1">
            <a:spLocks noGrp="1"/>
          </p:cNvSpPr>
          <p:nvPr>
            <p:ph type="subTitle" idx="3"/>
          </p:nvPr>
        </p:nvSpPr>
        <p:spPr>
          <a:xfrm>
            <a:off x="167200" y="313210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b="1">
                <a:solidFill>
                  <a:schemeClr val="dk1"/>
                </a:solidFill>
                <a:latin typeface="Roboto"/>
                <a:ea typeface="Roboto"/>
                <a:cs typeface="Roboto"/>
                <a:sym typeface="Roboto"/>
              </a:rPr>
              <a:t>Career development</a:t>
            </a:r>
            <a:r>
              <a:rPr lang="en">
                <a:solidFill>
                  <a:schemeClr val="dk1"/>
                </a:solidFill>
                <a:latin typeface="Roboto"/>
                <a:ea typeface="Roboto"/>
                <a:cs typeface="Roboto"/>
                <a:sym typeface="Roboto"/>
              </a:rPr>
              <a:t>: Training of future cybersecurity professionals.</a:t>
            </a:r>
            <a:endParaRPr b="1">
              <a:solidFill>
                <a:schemeClr val="dk1"/>
              </a:solidFill>
              <a:latin typeface="Roboto"/>
              <a:ea typeface="Roboto"/>
              <a:cs typeface="Roboto"/>
              <a:sym typeface="Roboto"/>
            </a:endParaRPr>
          </a:p>
        </p:txBody>
      </p:sp>
      <p:pic>
        <p:nvPicPr>
          <p:cNvPr id="2340" name="Google Shape;2340;p122"/>
          <p:cNvPicPr preferRelativeResize="0"/>
          <p:nvPr/>
        </p:nvPicPr>
        <p:blipFill rotWithShape="1">
          <a:blip r:embed="rId3">
            <a:alphaModFix/>
          </a:blip>
          <a:srcRect t="1774" b="1765"/>
          <a:stretch/>
        </p:blipFill>
        <p:spPr>
          <a:xfrm>
            <a:off x="429777" y="3016346"/>
            <a:ext cx="1079532" cy="834025"/>
          </a:xfrm>
          <a:prstGeom prst="rect">
            <a:avLst/>
          </a:prstGeom>
          <a:noFill/>
          <a:ln>
            <a:noFill/>
          </a:ln>
        </p:spPr>
      </p:pic>
      <p:sp>
        <p:nvSpPr>
          <p:cNvPr id="2341" name="Google Shape;23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105"/>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Class Objectives</a:t>
            </a:r>
            <a:endParaRPr sz="2400">
              <a:latin typeface="Roboto Medium"/>
              <a:ea typeface="Roboto Medium"/>
              <a:cs typeface="Roboto Medium"/>
              <a:sym typeface="Roboto Medium"/>
            </a:endParaRPr>
          </a:p>
        </p:txBody>
      </p:sp>
      <p:sp>
        <p:nvSpPr>
          <p:cNvPr id="2037" name="Google Shape;2037;p10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By the end of today’s class, you will be able to:</a:t>
            </a:r>
            <a:endParaRPr sz="1800">
              <a:latin typeface="Roboto"/>
              <a:ea typeface="Roboto"/>
              <a:cs typeface="Roboto"/>
              <a:sym typeface="Roboto"/>
            </a:endParaRPr>
          </a:p>
        </p:txBody>
      </p:sp>
      <p:sp>
        <p:nvSpPr>
          <p:cNvPr id="2038" name="Google Shape;2038;p105"/>
          <p:cNvSpPr/>
          <p:nvPr/>
        </p:nvSpPr>
        <p:spPr>
          <a:xfrm>
            <a:off x="1352550" y="1150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5"/>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5"/>
          <p:cNvSpPr txBox="1"/>
          <p:nvPr/>
        </p:nvSpPr>
        <p:spPr>
          <a:xfrm>
            <a:off x="-12300" y="1961288"/>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Explain the landscape of certifications available to security professionals.</a:t>
            </a:r>
            <a:endParaRPr>
              <a:solidFill>
                <a:schemeClr val="dk1"/>
              </a:solidFill>
              <a:latin typeface="Roboto"/>
              <a:ea typeface="Roboto"/>
              <a:cs typeface="Roboto"/>
              <a:sym typeface="Roboto"/>
            </a:endParaRPr>
          </a:p>
        </p:txBody>
      </p:sp>
      <p:sp>
        <p:nvSpPr>
          <p:cNvPr id="2042" name="Google Shape;2042;p105"/>
          <p:cNvSpPr txBox="1"/>
          <p:nvPr/>
        </p:nvSpPr>
        <p:spPr>
          <a:xfrm>
            <a:off x="0" y="2718613"/>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Articulate what the Security+ exam is and which infosec pathways benefit from the certification.</a:t>
            </a:r>
            <a:endParaRPr>
              <a:solidFill>
                <a:schemeClr val="dk1"/>
              </a:solidFill>
              <a:latin typeface="Roboto"/>
              <a:ea typeface="Roboto"/>
              <a:cs typeface="Roboto"/>
              <a:sym typeface="Roboto"/>
            </a:endParaRPr>
          </a:p>
        </p:txBody>
      </p:sp>
      <p:pic>
        <p:nvPicPr>
          <p:cNvPr id="2043" name="Google Shape;2043;p105"/>
          <p:cNvPicPr preferRelativeResize="0"/>
          <p:nvPr/>
        </p:nvPicPr>
        <p:blipFill rotWithShape="1">
          <a:blip r:embed="rId3">
            <a:alphaModFix/>
          </a:blip>
          <a:srcRect t="1774" b="1765"/>
          <a:stretch/>
        </p:blipFill>
        <p:spPr>
          <a:xfrm>
            <a:off x="429768" y="1174211"/>
            <a:ext cx="785567" cy="606900"/>
          </a:xfrm>
          <a:prstGeom prst="rect">
            <a:avLst/>
          </a:prstGeom>
          <a:noFill/>
          <a:ln>
            <a:noFill/>
          </a:ln>
        </p:spPr>
      </p:pic>
      <p:pic>
        <p:nvPicPr>
          <p:cNvPr id="2044" name="Google Shape;2044;p105"/>
          <p:cNvPicPr preferRelativeResize="0"/>
          <p:nvPr/>
        </p:nvPicPr>
        <p:blipFill rotWithShape="1">
          <a:blip r:embed="rId3">
            <a:alphaModFix/>
          </a:blip>
          <a:srcRect t="1774" b="1765"/>
          <a:stretch/>
        </p:blipFill>
        <p:spPr>
          <a:xfrm>
            <a:off x="429768" y="1922298"/>
            <a:ext cx="785566" cy="606900"/>
          </a:xfrm>
          <a:prstGeom prst="rect">
            <a:avLst/>
          </a:prstGeom>
          <a:noFill/>
          <a:ln>
            <a:noFill/>
          </a:ln>
        </p:spPr>
      </p:pic>
      <p:pic>
        <p:nvPicPr>
          <p:cNvPr id="2045" name="Google Shape;2045;p105"/>
          <p:cNvPicPr preferRelativeResize="0"/>
          <p:nvPr/>
        </p:nvPicPr>
        <p:blipFill rotWithShape="1">
          <a:blip r:embed="rId3">
            <a:alphaModFix/>
          </a:blip>
          <a:srcRect t="1774" b="1765"/>
          <a:stretch/>
        </p:blipFill>
        <p:spPr>
          <a:xfrm>
            <a:off x="429768" y="2675198"/>
            <a:ext cx="785566" cy="606900"/>
          </a:xfrm>
          <a:prstGeom prst="rect">
            <a:avLst/>
          </a:prstGeom>
          <a:noFill/>
          <a:ln>
            <a:noFill/>
          </a:ln>
        </p:spPr>
      </p:pic>
      <p:sp>
        <p:nvSpPr>
          <p:cNvPr id="2046" name="Google Shape;2046;p105"/>
          <p:cNvSpPr txBox="1"/>
          <p:nvPr/>
        </p:nvSpPr>
        <p:spPr>
          <a:xfrm>
            <a:off x="12300" y="1219400"/>
            <a:ext cx="9144000" cy="457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Articulate roles and career pathways within the cybersecurity space.</a:t>
            </a:r>
            <a:endParaRPr>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B1F5"/>
        </a:solidFill>
        <a:effectLst/>
      </p:bgPr>
    </p:bg>
    <p:spTree>
      <p:nvGrpSpPr>
        <p:cNvPr id="1" name="Shape 2345"/>
        <p:cNvGrpSpPr/>
        <p:nvPr/>
      </p:nvGrpSpPr>
      <p:grpSpPr>
        <a:xfrm>
          <a:off x="0" y="0"/>
          <a:ext cx="0" cy="0"/>
          <a:chOff x="0" y="0"/>
          <a:chExt cx="0" cy="0"/>
        </a:xfrm>
      </p:grpSpPr>
      <p:sp>
        <p:nvSpPr>
          <p:cNvPr id="2346" name="Google Shape;2346;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47" name="Google Shape;2347;p123"/>
          <p:cNvSpPr/>
          <p:nvPr/>
        </p:nvSpPr>
        <p:spPr>
          <a:xfrm>
            <a:off x="1561625" y="921625"/>
            <a:ext cx="7308000" cy="858000"/>
          </a:xfrm>
          <a:prstGeom prst="roundRect">
            <a:avLst>
              <a:gd name="adj" fmla="val 12689"/>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DD7E6B"/>
              </a:highlight>
            </a:endParaRPr>
          </a:p>
        </p:txBody>
      </p:sp>
      <p:sp>
        <p:nvSpPr>
          <p:cNvPr id="2348" name="Google Shape;2348;p123"/>
          <p:cNvSpPr txBox="1">
            <a:spLocks noGrp="1"/>
          </p:cNvSpPr>
          <p:nvPr>
            <p:ph type="subTitle" idx="1"/>
          </p:nvPr>
        </p:nvSpPr>
        <p:spPr>
          <a:xfrm>
            <a:off x="167200" y="1061350"/>
            <a:ext cx="8980200" cy="6846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sz="1400" b="1" dirty="0">
                <a:solidFill>
                  <a:schemeClr val="dk1"/>
                </a:solidFill>
                <a:latin typeface="Roboto"/>
                <a:ea typeface="Roboto"/>
                <a:cs typeface="Roboto"/>
                <a:sym typeface="Roboto"/>
              </a:rPr>
              <a:t>Risk assessment</a:t>
            </a:r>
            <a:r>
              <a:rPr lang="en" sz="1400" dirty="0">
                <a:solidFill>
                  <a:schemeClr val="dk1"/>
                </a:solidFill>
                <a:latin typeface="Roboto"/>
                <a:ea typeface="Roboto"/>
                <a:cs typeface="Roboto"/>
                <a:sym typeface="Roboto"/>
              </a:rPr>
              <a:t>: Analyzing what can go wrong, how likely it is to happen, what the potential consequences are, and how tolerable the identified risk is.</a:t>
            </a:r>
            <a:endParaRPr sz="1400" b="1" dirty="0">
              <a:solidFill>
                <a:schemeClr val="dk1"/>
              </a:solidFill>
              <a:latin typeface="Roboto"/>
              <a:ea typeface="Roboto"/>
              <a:cs typeface="Roboto"/>
              <a:sym typeface="Roboto"/>
            </a:endParaRPr>
          </a:p>
        </p:txBody>
      </p:sp>
      <p:pic>
        <p:nvPicPr>
          <p:cNvPr id="2349" name="Google Shape;2349;p123"/>
          <p:cNvPicPr preferRelativeResize="0"/>
          <p:nvPr/>
        </p:nvPicPr>
        <p:blipFill rotWithShape="1">
          <a:blip r:embed="rId3">
            <a:alphaModFix/>
          </a:blip>
          <a:srcRect t="1774" b="1765"/>
          <a:stretch/>
        </p:blipFill>
        <p:spPr>
          <a:xfrm>
            <a:off x="429777" y="945596"/>
            <a:ext cx="1079532" cy="834025"/>
          </a:xfrm>
          <a:prstGeom prst="rect">
            <a:avLst/>
          </a:prstGeom>
          <a:noFill/>
          <a:ln>
            <a:noFill/>
          </a:ln>
        </p:spPr>
      </p:pic>
      <p:sp>
        <p:nvSpPr>
          <p:cNvPr id="2350" name="Google Shape;2350;p123"/>
          <p:cNvSpPr/>
          <p:nvPr/>
        </p:nvSpPr>
        <p:spPr>
          <a:xfrm>
            <a:off x="1561625" y="1957000"/>
            <a:ext cx="7308000" cy="858000"/>
          </a:xfrm>
          <a:prstGeom prst="roundRect">
            <a:avLst>
              <a:gd name="adj" fmla="val 12689"/>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23"/>
          <p:cNvSpPr txBox="1">
            <a:spLocks noGrp="1"/>
          </p:cNvSpPr>
          <p:nvPr>
            <p:ph type="subTitle" idx="2"/>
          </p:nvPr>
        </p:nvSpPr>
        <p:spPr>
          <a:xfrm>
            <a:off x="167200" y="2096725"/>
            <a:ext cx="8980200" cy="6846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sz="1400" b="1" dirty="0">
                <a:solidFill>
                  <a:schemeClr val="dk1"/>
                </a:solidFill>
                <a:latin typeface="Roboto"/>
                <a:ea typeface="Roboto"/>
                <a:cs typeface="Roboto"/>
                <a:sym typeface="Roboto"/>
              </a:rPr>
              <a:t>User education</a:t>
            </a:r>
            <a:r>
              <a:rPr lang="en" sz="1400" dirty="0">
                <a:solidFill>
                  <a:schemeClr val="dk1"/>
                </a:solidFill>
                <a:latin typeface="Roboto"/>
                <a:ea typeface="Roboto"/>
                <a:cs typeface="Roboto"/>
                <a:sym typeface="Roboto"/>
              </a:rPr>
              <a:t>: Teaching users how to protect themselves from cyberattacks by informing them of risks, exploits, and external threats, and the skills needed to combat common attacks.</a:t>
            </a:r>
            <a:endParaRPr sz="1400" b="1" dirty="0">
              <a:solidFill>
                <a:schemeClr val="dk1"/>
              </a:solidFill>
              <a:latin typeface="Roboto"/>
              <a:ea typeface="Roboto"/>
              <a:cs typeface="Roboto"/>
              <a:sym typeface="Roboto"/>
            </a:endParaRPr>
          </a:p>
        </p:txBody>
      </p:sp>
      <p:pic>
        <p:nvPicPr>
          <p:cNvPr id="2352" name="Google Shape;2352;p123"/>
          <p:cNvPicPr preferRelativeResize="0"/>
          <p:nvPr/>
        </p:nvPicPr>
        <p:blipFill rotWithShape="1">
          <a:blip r:embed="rId3">
            <a:alphaModFix/>
          </a:blip>
          <a:srcRect t="1774" b="1765"/>
          <a:stretch/>
        </p:blipFill>
        <p:spPr>
          <a:xfrm>
            <a:off x="429777" y="1980971"/>
            <a:ext cx="1079532" cy="834025"/>
          </a:xfrm>
          <a:prstGeom prst="rect">
            <a:avLst/>
          </a:prstGeom>
          <a:noFill/>
          <a:ln>
            <a:noFill/>
          </a:ln>
        </p:spPr>
      </p:pic>
      <p:sp>
        <p:nvSpPr>
          <p:cNvPr id="2353" name="Google Shape;2353;p123"/>
          <p:cNvSpPr/>
          <p:nvPr/>
        </p:nvSpPr>
        <p:spPr>
          <a:xfrm>
            <a:off x="1561625" y="2992375"/>
            <a:ext cx="7308000" cy="858000"/>
          </a:xfrm>
          <a:prstGeom prst="roundRect">
            <a:avLst>
              <a:gd name="adj" fmla="val 12689"/>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23"/>
          <p:cNvSpPr txBox="1">
            <a:spLocks noGrp="1"/>
          </p:cNvSpPr>
          <p:nvPr>
            <p:ph type="subTitle" idx="3"/>
          </p:nvPr>
        </p:nvSpPr>
        <p:spPr>
          <a:xfrm>
            <a:off x="167200" y="3132100"/>
            <a:ext cx="8980200" cy="6846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b="1" dirty="0">
                <a:solidFill>
                  <a:schemeClr val="dk1"/>
                </a:solidFill>
                <a:latin typeface="Roboto"/>
                <a:ea typeface="Roboto"/>
                <a:cs typeface="Roboto"/>
                <a:sym typeface="Roboto"/>
              </a:rPr>
              <a:t>Frameworks and standards</a:t>
            </a:r>
            <a:r>
              <a:rPr lang="en" dirty="0">
                <a:solidFill>
                  <a:schemeClr val="dk1"/>
                </a:solidFill>
                <a:latin typeface="Roboto"/>
                <a:ea typeface="Roboto"/>
                <a:cs typeface="Roboto"/>
                <a:sym typeface="Roboto"/>
              </a:rPr>
              <a:t>: Creation of new security frameworks and practices for professionals to follow.</a:t>
            </a:r>
            <a:endParaRPr sz="1300" b="1" dirty="0">
              <a:solidFill>
                <a:schemeClr val="dk1"/>
              </a:solidFill>
              <a:latin typeface="Roboto"/>
              <a:ea typeface="Roboto"/>
              <a:cs typeface="Roboto"/>
              <a:sym typeface="Roboto"/>
            </a:endParaRPr>
          </a:p>
        </p:txBody>
      </p:sp>
      <p:pic>
        <p:nvPicPr>
          <p:cNvPr id="2355" name="Google Shape;2355;p123"/>
          <p:cNvPicPr preferRelativeResize="0"/>
          <p:nvPr/>
        </p:nvPicPr>
        <p:blipFill rotWithShape="1">
          <a:blip r:embed="rId3">
            <a:alphaModFix/>
          </a:blip>
          <a:srcRect t="1774" b="1765"/>
          <a:stretch/>
        </p:blipFill>
        <p:spPr>
          <a:xfrm>
            <a:off x="429777" y="3016346"/>
            <a:ext cx="1079532" cy="834025"/>
          </a:xfrm>
          <a:prstGeom prst="rect">
            <a:avLst/>
          </a:prstGeom>
          <a:noFill/>
          <a:ln>
            <a:noFill/>
          </a:ln>
        </p:spPr>
      </p:pic>
      <p:sp>
        <p:nvSpPr>
          <p:cNvPr id="2356" name="Google Shape;2356;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2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362" name="Google Shape;2362;p12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Career and Pathway Research</a:t>
            </a:r>
            <a:endParaRPr sz="2000">
              <a:latin typeface="Roboto Light"/>
              <a:ea typeface="Roboto Light"/>
              <a:cs typeface="Roboto Light"/>
              <a:sym typeface="Roboto Light"/>
            </a:endParaRPr>
          </a:p>
          <a:p>
            <a:pPr marL="0" lvl="0" indent="0" algn="l" rtl="0">
              <a:lnSpc>
                <a:spcPct val="114000"/>
              </a:lnSpc>
              <a:spcBef>
                <a:spcPts val="1000"/>
              </a:spcBef>
              <a:spcAft>
                <a:spcPts val="800"/>
              </a:spcAft>
              <a:buNone/>
            </a:pPr>
            <a:r>
              <a:rPr lang="en" sz="2000">
                <a:latin typeface="Roboto Light"/>
                <a:ea typeface="Roboto Light"/>
                <a:cs typeface="Roboto Light"/>
                <a:sym typeface="Roboto Light"/>
              </a:rPr>
              <a:t>In this activity, we will begin to research security careers and pathways in depth. </a:t>
            </a:r>
            <a:br>
              <a:rPr lang="en" sz="2000">
                <a:latin typeface="Roboto Light"/>
                <a:ea typeface="Roboto Light"/>
                <a:cs typeface="Roboto Light"/>
                <a:sym typeface="Roboto Light"/>
              </a:rPr>
            </a:br>
            <a:endParaRPr sz="2000" i="1">
              <a:latin typeface="Roboto Light"/>
              <a:ea typeface="Roboto Light"/>
              <a:cs typeface="Roboto Light"/>
              <a:sym typeface="Roboto Light"/>
            </a:endParaRPr>
          </a:p>
        </p:txBody>
      </p:sp>
      <p:sp>
        <p:nvSpPr>
          <p:cNvPr id="2363" name="Google Shape;2363;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25"/>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Share your answers.</a:t>
            </a:r>
            <a:endParaRPr/>
          </a:p>
        </p:txBody>
      </p:sp>
      <p:sp>
        <p:nvSpPr>
          <p:cNvPr id="2369" name="Google Shape;2369;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373"/>
        <p:cNvGrpSpPr/>
        <p:nvPr/>
      </p:nvGrpSpPr>
      <p:grpSpPr>
        <a:xfrm>
          <a:off x="0" y="0"/>
          <a:ext cx="0" cy="0"/>
          <a:chOff x="0" y="0"/>
          <a:chExt cx="0" cy="0"/>
        </a:xfrm>
      </p:grpSpPr>
      <p:sp>
        <p:nvSpPr>
          <p:cNvPr id="2374" name="Google Shape;2374;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Sample (Entry Level) Cybersecurity Titles</a:t>
            </a:r>
            <a:endParaRPr/>
          </a:p>
        </p:txBody>
      </p:sp>
      <p:sp>
        <p:nvSpPr>
          <p:cNvPr id="2375" name="Google Shape;2375;p126"/>
          <p:cNvSpPr txBox="1">
            <a:spLocks noGrp="1"/>
          </p:cNvSpPr>
          <p:nvPr>
            <p:ph type="subTitle" idx="1"/>
          </p:nvPr>
        </p:nvSpPr>
        <p:spPr>
          <a:xfrm>
            <a:off x="0" y="675975"/>
            <a:ext cx="8775900" cy="612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Knowing the </a:t>
            </a:r>
            <a:r>
              <a:rPr lang="en" b="1"/>
              <a:t>correct </a:t>
            </a:r>
            <a:r>
              <a:rPr lang="en"/>
              <a:t>job titles and job types is the first step in pursuing a career in the space. Be precise in your search!</a:t>
            </a:r>
            <a:endParaRPr/>
          </a:p>
        </p:txBody>
      </p:sp>
      <p:graphicFrame>
        <p:nvGraphicFramePr>
          <p:cNvPr id="2376" name="Google Shape;2376;p126"/>
          <p:cNvGraphicFramePr/>
          <p:nvPr/>
        </p:nvGraphicFramePr>
        <p:xfrm>
          <a:off x="267650" y="1535250"/>
          <a:ext cx="8608700" cy="3200250"/>
        </p:xfrm>
        <a:graphic>
          <a:graphicData uri="http://schemas.openxmlformats.org/drawingml/2006/table">
            <a:tbl>
              <a:tblPr>
                <a:noFill/>
                <a:tableStyleId>{C61A21E1-4E75-4DA9-9DA1-31EB2716DA92}</a:tableStyleId>
              </a:tblPr>
              <a:tblGrid>
                <a:gridCol w="2152175">
                  <a:extLst>
                    <a:ext uri="{9D8B030D-6E8A-4147-A177-3AD203B41FA5}">
                      <a16:colId xmlns:a16="http://schemas.microsoft.com/office/drawing/2014/main" val="20000"/>
                    </a:ext>
                  </a:extLst>
                </a:gridCol>
                <a:gridCol w="2152175">
                  <a:extLst>
                    <a:ext uri="{9D8B030D-6E8A-4147-A177-3AD203B41FA5}">
                      <a16:colId xmlns:a16="http://schemas.microsoft.com/office/drawing/2014/main" val="20001"/>
                    </a:ext>
                  </a:extLst>
                </a:gridCol>
                <a:gridCol w="2152175">
                  <a:extLst>
                    <a:ext uri="{9D8B030D-6E8A-4147-A177-3AD203B41FA5}">
                      <a16:colId xmlns:a16="http://schemas.microsoft.com/office/drawing/2014/main" val="20002"/>
                    </a:ext>
                  </a:extLst>
                </a:gridCol>
                <a:gridCol w="21521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500">
                          <a:latin typeface="Roboto"/>
                          <a:ea typeface="Roboto"/>
                          <a:cs typeface="Roboto"/>
                          <a:sym typeface="Roboto"/>
                        </a:rPr>
                        <a:t>Security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a:latin typeface="Roboto"/>
                          <a:ea typeface="Roboto"/>
                          <a:cs typeface="Roboto"/>
                          <a:sym typeface="Roboto"/>
                        </a:rPr>
                        <a:t>Security Operations Center (SOC)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a:latin typeface="Roboto"/>
                          <a:ea typeface="Roboto"/>
                          <a:cs typeface="Roboto"/>
                          <a:sym typeface="Roboto"/>
                        </a:rPr>
                        <a:t>Security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a:latin typeface="Roboto"/>
                          <a:ea typeface="Roboto"/>
                          <a:cs typeface="Roboto"/>
                          <a:sym typeface="Roboto"/>
                        </a:rPr>
                        <a:t>Systems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Cyber Threat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tc>
                  <a:txBody>
                    <a:bodyPr/>
                    <a:lstStyle/>
                    <a:p>
                      <a:pPr marL="0" lvl="0" indent="0" algn="ctr" rtl="0">
                        <a:spcBef>
                          <a:spcPts val="0"/>
                        </a:spcBef>
                        <a:spcAft>
                          <a:spcPts val="0"/>
                        </a:spcAft>
                        <a:buNone/>
                      </a:pPr>
                      <a:r>
                        <a:rPr lang="en" sz="1500">
                          <a:latin typeface="Roboto"/>
                          <a:ea typeface="Roboto"/>
                          <a:cs typeface="Roboto"/>
                          <a:sym typeface="Roboto"/>
                        </a:rPr>
                        <a:t>Cyber Defense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tc>
                  <a:txBody>
                    <a:bodyPr/>
                    <a:lstStyle/>
                    <a:p>
                      <a:pPr marL="0" lvl="0" indent="0" algn="ctr" rtl="0">
                        <a:spcBef>
                          <a:spcPts val="0"/>
                        </a:spcBef>
                        <a:spcAft>
                          <a:spcPts val="0"/>
                        </a:spcAft>
                        <a:buNone/>
                      </a:pPr>
                      <a:r>
                        <a:rPr lang="en" sz="1500">
                          <a:latin typeface="Roboto"/>
                          <a:ea typeface="Roboto"/>
                          <a:cs typeface="Roboto"/>
                          <a:sym typeface="Roboto"/>
                        </a:rPr>
                        <a:t>Incident Response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tc>
                  <a:txBody>
                    <a:bodyPr/>
                    <a:lstStyle/>
                    <a:p>
                      <a:pPr marL="0" lvl="0" indent="0" algn="ctr" rtl="0">
                        <a:spcBef>
                          <a:spcPts val="0"/>
                        </a:spcBef>
                        <a:spcAft>
                          <a:spcPts val="0"/>
                        </a:spcAft>
                        <a:buNone/>
                      </a:pPr>
                      <a:r>
                        <a:rPr lang="en" sz="1500">
                          <a:latin typeface="Roboto"/>
                          <a:ea typeface="Roboto"/>
                          <a:cs typeface="Roboto"/>
                          <a:sym typeface="Roboto"/>
                        </a:rPr>
                        <a:t>Intelligence Analyst</a:t>
                      </a:r>
                      <a:endParaRPr sz="1500">
                        <a:latin typeface="Roboto"/>
                        <a:ea typeface="Roboto"/>
                        <a:cs typeface="Roboto"/>
                        <a:sym typeface="Roboto"/>
                      </a:endParaRPr>
                    </a:p>
                    <a:p>
                      <a:pPr marL="0" lvl="0" indent="0" algn="ctr" rtl="0">
                        <a:spcBef>
                          <a:spcPts val="0"/>
                        </a:spcBef>
                        <a:spcAft>
                          <a:spcPts val="0"/>
                        </a:spcAft>
                        <a:buNone/>
                      </a:pP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Information Assurance Technician</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tc>
                  <a:txBody>
                    <a:bodyPr/>
                    <a:lstStyle/>
                    <a:p>
                      <a:pPr marL="0" lvl="0" indent="0" algn="ctr" rtl="0">
                        <a:spcBef>
                          <a:spcPts val="0"/>
                        </a:spcBef>
                        <a:spcAft>
                          <a:spcPts val="0"/>
                        </a:spcAft>
                        <a:buNone/>
                      </a:pPr>
                      <a:r>
                        <a:rPr lang="en" sz="1500">
                          <a:latin typeface="Roboto"/>
                          <a:ea typeface="Roboto"/>
                          <a:cs typeface="Roboto"/>
                          <a:sym typeface="Roboto"/>
                        </a:rPr>
                        <a:t>Risk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tc>
                  <a:txBody>
                    <a:bodyPr/>
                    <a:lstStyle/>
                    <a:p>
                      <a:pPr marL="0" lvl="0" indent="0" algn="ctr" rtl="0">
                        <a:spcBef>
                          <a:spcPts val="0"/>
                        </a:spcBef>
                        <a:spcAft>
                          <a:spcPts val="0"/>
                        </a:spcAft>
                        <a:buNone/>
                      </a:pPr>
                      <a:r>
                        <a:rPr lang="en" sz="1500">
                          <a:latin typeface="Roboto"/>
                          <a:ea typeface="Roboto"/>
                          <a:cs typeface="Roboto"/>
                          <a:sym typeface="Roboto"/>
                        </a:rPr>
                        <a:t>Forensics Investigator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tc>
                  <a:txBody>
                    <a:bodyPr/>
                    <a:lstStyle/>
                    <a:p>
                      <a:pPr marL="0" lvl="0" indent="0" algn="ctr" rtl="0">
                        <a:spcBef>
                          <a:spcPts val="0"/>
                        </a:spcBef>
                        <a:spcAft>
                          <a:spcPts val="0"/>
                        </a:spcAft>
                        <a:buNone/>
                      </a:pPr>
                      <a:r>
                        <a:rPr lang="en" sz="1500">
                          <a:latin typeface="Roboto"/>
                          <a:ea typeface="Roboto"/>
                          <a:cs typeface="Roboto"/>
                          <a:sym typeface="Roboto"/>
                        </a:rPr>
                        <a:t>Systems Administrator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Network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tc>
                  <a:txBody>
                    <a:bodyPr/>
                    <a:lstStyle/>
                    <a:p>
                      <a:pPr marL="0" lvl="0" indent="0" algn="ctr" rtl="0">
                        <a:spcBef>
                          <a:spcPts val="0"/>
                        </a:spcBef>
                        <a:spcAft>
                          <a:spcPts val="0"/>
                        </a:spcAft>
                        <a:buNone/>
                      </a:pPr>
                      <a:r>
                        <a:rPr lang="en" sz="1500">
                          <a:latin typeface="Roboto"/>
                          <a:ea typeface="Roboto"/>
                          <a:cs typeface="Roboto"/>
                          <a:sym typeface="Roboto"/>
                        </a:rPr>
                        <a:t>IT Auditor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tc>
                  <a:txBody>
                    <a:bodyPr/>
                    <a:lstStyle/>
                    <a:p>
                      <a:pPr marL="0" lvl="0" indent="0" algn="ctr" rtl="0">
                        <a:spcBef>
                          <a:spcPts val="0"/>
                        </a:spcBef>
                        <a:spcAft>
                          <a:spcPts val="0"/>
                        </a:spcAft>
                        <a:buNone/>
                      </a:pPr>
                      <a:r>
                        <a:rPr lang="en" sz="1500">
                          <a:latin typeface="Roboto"/>
                          <a:ea typeface="Roboto"/>
                          <a:cs typeface="Roboto"/>
                          <a:sym typeface="Roboto"/>
                        </a:rPr>
                        <a:t>Application Security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tc>
                  <a:txBody>
                    <a:bodyPr/>
                    <a:lstStyle/>
                    <a:p>
                      <a:pPr marL="0" lvl="0" indent="0" algn="ctr" rtl="0">
                        <a:spcBef>
                          <a:spcPts val="0"/>
                        </a:spcBef>
                        <a:spcAft>
                          <a:spcPts val="0"/>
                        </a:spcAft>
                        <a:buNone/>
                      </a:pPr>
                      <a:r>
                        <a:rPr lang="en" sz="1500">
                          <a:latin typeface="Roboto"/>
                          <a:ea typeface="Roboto"/>
                          <a:cs typeface="Roboto"/>
                          <a:sym typeface="Roboto"/>
                        </a:rPr>
                        <a:t>Penetration Tester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Information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tc>
                  <a:txBody>
                    <a:bodyPr/>
                    <a:lstStyle/>
                    <a:p>
                      <a:pPr marL="0" lvl="0" indent="0" algn="ctr" rtl="0">
                        <a:spcBef>
                          <a:spcPts val="0"/>
                        </a:spcBef>
                        <a:spcAft>
                          <a:spcPts val="0"/>
                        </a:spcAft>
                        <a:buNone/>
                      </a:pPr>
                      <a:r>
                        <a:rPr lang="en" sz="1500">
                          <a:latin typeface="Roboto"/>
                          <a:ea typeface="Roboto"/>
                          <a:cs typeface="Roboto"/>
                          <a:sym typeface="Roboto"/>
                        </a:rPr>
                        <a:t>Systems Security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tc>
                  <a:txBody>
                    <a:bodyPr/>
                    <a:lstStyle/>
                    <a:p>
                      <a:pPr marL="0" lvl="0" indent="0" algn="ctr" rtl="0">
                        <a:spcBef>
                          <a:spcPts val="0"/>
                        </a:spcBef>
                        <a:spcAft>
                          <a:spcPts val="0"/>
                        </a:spcAft>
                        <a:buNone/>
                      </a:pPr>
                      <a:r>
                        <a:rPr lang="en" sz="1500">
                          <a:latin typeface="Roboto"/>
                          <a:ea typeface="Roboto"/>
                          <a:cs typeface="Roboto"/>
                          <a:sym typeface="Roboto"/>
                        </a:rPr>
                        <a:t>IT Specialist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tc>
                  <a:txBody>
                    <a:bodyPr/>
                    <a:lstStyle/>
                    <a:p>
                      <a:pPr marL="0" lvl="0" indent="0" algn="ctr" rtl="0">
                        <a:spcBef>
                          <a:spcPts val="0"/>
                        </a:spcBef>
                        <a:spcAft>
                          <a:spcPts val="0"/>
                        </a:spcAft>
                        <a:buNone/>
                      </a:pPr>
                      <a:r>
                        <a:rPr lang="en" sz="1500">
                          <a:latin typeface="Roboto"/>
                          <a:ea typeface="Roboto"/>
                          <a:cs typeface="Roboto"/>
                          <a:sym typeface="Roboto"/>
                        </a:rPr>
                        <a:t>Web Engineer - Application Security</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extLst>
                  <a:ext uri="{0D108BD9-81ED-4DB2-BD59-A6C34878D82A}">
                    <a16:rowId xmlns:a16="http://schemas.microsoft.com/office/drawing/2014/main" val="10004"/>
                  </a:ext>
                </a:extLst>
              </a:tr>
            </a:tbl>
          </a:graphicData>
        </a:graphic>
      </p:graphicFrame>
      <p:sp>
        <p:nvSpPr>
          <p:cNvPr id="2377" name="Google Shape;2377;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81"/>
        <p:cNvGrpSpPr/>
        <p:nvPr/>
      </p:nvGrpSpPr>
      <p:grpSpPr>
        <a:xfrm>
          <a:off x="0" y="0"/>
          <a:ext cx="0" cy="0"/>
          <a:chOff x="0" y="0"/>
          <a:chExt cx="0" cy="0"/>
        </a:xfrm>
      </p:grpSpPr>
      <p:sp>
        <p:nvSpPr>
          <p:cNvPr id="2382" name="Google Shape;2382;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 Fields by the Numbers</a:t>
            </a:r>
            <a:endParaRPr/>
          </a:p>
        </p:txBody>
      </p:sp>
      <p:sp>
        <p:nvSpPr>
          <p:cNvPr id="2383" name="Google Shape;2383;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384" name="Google Shape;2384;p127"/>
          <p:cNvSpPr/>
          <p:nvPr/>
        </p:nvSpPr>
        <p:spPr>
          <a:xfrm>
            <a:off x="1352550" y="166801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385" name="Google Shape;2385;p127"/>
          <p:cNvPicPr preferRelativeResize="0"/>
          <p:nvPr/>
        </p:nvPicPr>
        <p:blipFill rotWithShape="1">
          <a:blip r:embed="rId3">
            <a:alphaModFix/>
          </a:blip>
          <a:srcRect t="1774" b="1765"/>
          <a:stretch/>
        </p:blipFill>
        <p:spPr>
          <a:xfrm>
            <a:off x="429768" y="1691998"/>
            <a:ext cx="785567" cy="606900"/>
          </a:xfrm>
          <a:prstGeom prst="rect">
            <a:avLst/>
          </a:prstGeom>
          <a:noFill/>
          <a:ln>
            <a:noFill/>
          </a:ln>
        </p:spPr>
      </p:pic>
      <p:sp>
        <p:nvSpPr>
          <p:cNvPr id="2386" name="Google Shape;2386;p127"/>
          <p:cNvSpPr/>
          <p:nvPr/>
        </p:nvSpPr>
        <p:spPr>
          <a:xfrm>
            <a:off x="1352550" y="237471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27"/>
          <p:cNvSpPr txBox="1">
            <a:spLocks noGrp="1"/>
          </p:cNvSpPr>
          <p:nvPr>
            <p:ph type="subTitle" idx="1"/>
          </p:nvPr>
        </p:nvSpPr>
        <p:spPr>
          <a:xfrm>
            <a:off x="3375" y="24568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4000"/>
              </a:lnSpc>
              <a:spcBef>
                <a:spcPts val="0"/>
              </a:spcBef>
              <a:spcAft>
                <a:spcPts val="800"/>
              </a:spcAft>
              <a:buNone/>
            </a:pPr>
            <a:r>
              <a:rPr lang="en" sz="1400" b="1" dirty="0">
                <a:solidFill>
                  <a:schemeClr val="dk1"/>
                </a:solidFill>
                <a:latin typeface="Roboto"/>
                <a:ea typeface="Roboto"/>
                <a:cs typeface="Roboto"/>
                <a:sym typeface="Roboto"/>
              </a:rPr>
              <a:t>Cybersecurity jobs grew three times faster than IT jobs</a:t>
            </a:r>
            <a:r>
              <a:rPr lang="en" sz="1400" dirty="0">
                <a:solidFill>
                  <a:schemeClr val="dk1"/>
                </a:solidFill>
                <a:latin typeface="Roboto"/>
                <a:ea typeface="Roboto"/>
                <a:cs typeface="Roboto"/>
                <a:sym typeface="Roboto"/>
              </a:rPr>
              <a:t> between 2010 and 2014.</a:t>
            </a:r>
            <a:endParaRPr sz="1100" dirty="0">
              <a:latin typeface="Roboto"/>
              <a:ea typeface="Roboto"/>
              <a:cs typeface="Roboto"/>
              <a:sym typeface="Roboto"/>
            </a:endParaRPr>
          </a:p>
        </p:txBody>
      </p:sp>
      <p:pic>
        <p:nvPicPr>
          <p:cNvPr id="2388" name="Google Shape;2388;p127"/>
          <p:cNvPicPr preferRelativeResize="0"/>
          <p:nvPr/>
        </p:nvPicPr>
        <p:blipFill rotWithShape="1">
          <a:blip r:embed="rId3">
            <a:alphaModFix/>
          </a:blip>
          <a:srcRect t="1774" b="1765"/>
          <a:stretch/>
        </p:blipFill>
        <p:spPr>
          <a:xfrm>
            <a:off x="429768" y="2398698"/>
            <a:ext cx="785567" cy="606900"/>
          </a:xfrm>
          <a:prstGeom prst="rect">
            <a:avLst/>
          </a:prstGeom>
          <a:noFill/>
          <a:ln>
            <a:noFill/>
          </a:ln>
        </p:spPr>
      </p:pic>
      <p:sp>
        <p:nvSpPr>
          <p:cNvPr id="2389" name="Google Shape;2389;p127"/>
          <p:cNvSpPr txBox="1">
            <a:spLocks noGrp="1"/>
          </p:cNvSpPr>
          <p:nvPr>
            <p:ph type="subTitle" idx="1"/>
          </p:nvPr>
        </p:nvSpPr>
        <p:spPr>
          <a:xfrm>
            <a:off x="0" y="675975"/>
            <a:ext cx="9144000" cy="10839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t>According to a report from Frost and Sullivan and (ISC)², there will be </a:t>
            </a:r>
            <a:r>
              <a:rPr lang="en" b="1"/>
              <a:t>more than 1.5 million unfilled cybersecurity positions by 2020</a:t>
            </a:r>
            <a:r>
              <a:rPr lang="en"/>
              <a:t>.</a:t>
            </a:r>
            <a:endParaRPr/>
          </a:p>
          <a:p>
            <a:pPr marL="0" lvl="0" indent="0" algn="l" rtl="0">
              <a:lnSpc>
                <a:spcPct val="100000"/>
              </a:lnSpc>
              <a:spcBef>
                <a:spcPts val="800"/>
              </a:spcBef>
              <a:spcAft>
                <a:spcPts val="800"/>
              </a:spcAft>
              <a:buNone/>
            </a:pPr>
            <a:r>
              <a:rPr lang="en" sz="1400" i="1"/>
              <a:t>From ISACA: </a:t>
            </a:r>
            <a:endParaRPr sz="1400" i="1"/>
          </a:p>
        </p:txBody>
      </p:sp>
      <p:sp>
        <p:nvSpPr>
          <p:cNvPr id="2390" name="Google Shape;2390;p127"/>
          <p:cNvSpPr txBox="1">
            <a:spLocks noGrp="1"/>
          </p:cNvSpPr>
          <p:nvPr>
            <p:ph type="subTitle" idx="2"/>
          </p:nvPr>
        </p:nvSpPr>
        <p:spPr>
          <a:xfrm>
            <a:off x="3375" y="1799250"/>
            <a:ext cx="9144000" cy="4827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sz="1400" b="1" dirty="0">
                <a:solidFill>
                  <a:schemeClr val="dk1"/>
                </a:solidFill>
                <a:latin typeface="Roboto"/>
                <a:ea typeface="Roboto"/>
                <a:cs typeface="Roboto"/>
                <a:sym typeface="Roboto"/>
              </a:rPr>
              <a:t>53% of organizations</a:t>
            </a:r>
            <a:r>
              <a:rPr lang="en" sz="1400" dirty="0">
                <a:solidFill>
                  <a:schemeClr val="dk1"/>
                </a:solidFill>
                <a:latin typeface="Roboto"/>
                <a:ea typeface="Roboto"/>
                <a:cs typeface="Roboto"/>
                <a:sym typeface="Roboto"/>
              </a:rPr>
              <a:t> take up to 6 months to find qualified cybersecurity candidates.</a:t>
            </a:r>
            <a:endParaRPr sz="1400" dirty="0">
              <a:latin typeface="Roboto"/>
              <a:ea typeface="Roboto"/>
              <a:cs typeface="Roboto"/>
              <a:sym typeface="Roboto"/>
            </a:endParaRPr>
          </a:p>
        </p:txBody>
      </p:sp>
      <p:sp>
        <p:nvSpPr>
          <p:cNvPr id="2391" name="Google Shape;2391;p127"/>
          <p:cNvSpPr txBox="1">
            <a:spLocks noGrp="1"/>
          </p:cNvSpPr>
          <p:nvPr>
            <p:ph type="body" idx="3"/>
          </p:nvPr>
        </p:nvSpPr>
        <p:spPr>
          <a:xfrm>
            <a:off x="-12300" y="4254698"/>
            <a:ext cx="9144000" cy="329700"/>
          </a:xfrm>
          <a:prstGeom prst="rect">
            <a:avLst/>
          </a:prstGeom>
        </p:spPr>
        <p:txBody>
          <a:bodyPr spcFirstLastPara="1" wrap="square" lIns="457200" tIns="0" rIns="457200" bIns="914400" anchor="t" anchorCtr="0">
            <a:noAutofit/>
          </a:bodyPr>
          <a:lstStyle/>
          <a:p>
            <a:pPr marL="0" lvl="0" indent="0" algn="l" rtl="0">
              <a:lnSpc>
                <a:spcPct val="114000"/>
              </a:lnSpc>
              <a:spcBef>
                <a:spcPts val="0"/>
              </a:spcBef>
              <a:spcAft>
                <a:spcPts val="0"/>
              </a:spcAft>
              <a:buNone/>
            </a:pPr>
            <a:r>
              <a:rPr lang="en" sz="1400" i="1" dirty="0">
                <a:solidFill>
                  <a:schemeClr val="dk1"/>
                </a:solidFill>
              </a:rPr>
              <a:t>From </a:t>
            </a:r>
            <a:r>
              <a:rPr lang="en" i="1" dirty="0">
                <a:solidFill>
                  <a:schemeClr val="dk1"/>
                </a:solidFill>
              </a:rPr>
              <a:t>(ISC)²</a:t>
            </a:r>
            <a:r>
              <a:rPr lang="en" sz="1400" i="1" dirty="0">
                <a:solidFill>
                  <a:schemeClr val="dk1"/>
                </a:solidFill>
              </a:rPr>
              <a:t>:</a:t>
            </a:r>
            <a:endParaRPr sz="1400" i="1" dirty="0">
              <a:solidFill>
                <a:schemeClr val="dk1"/>
              </a:solidFill>
            </a:endParaRPr>
          </a:p>
          <a:p>
            <a:pPr marL="0" lvl="0" indent="0" algn="l" rtl="0">
              <a:spcBef>
                <a:spcPts val="800"/>
              </a:spcBef>
              <a:spcAft>
                <a:spcPts val="0"/>
              </a:spcAft>
              <a:buNone/>
            </a:pPr>
            <a:endParaRPr sz="1300" dirty="0">
              <a:solidFill>
                <a:schemeClr val="dk1"/>
              </a:solidFill>
            </a:endParaRPr>
          </a:p>
          <a:p>
            <a:pPr marL="0" lvl="0" indent="0" algn="l" rtl="0">
              <a:lnSpc>
                <a:spcPct val="114000"/>
              </a:lnSpc>
              <a:spcBef>
                <a:spcPts val="800"/>
              </a:spcBef>
              <a:spcAft>
                <a:spcPts val="800"/>
              </a:spcAft>
              <a:buNone/>
            </a:pPr>
            <a:endParaRPr dirty="0">
              <a:latin typeface="Roboto Medium"/>
              <a:ea typeface="Roboto Medium"/>
              <a:cs typeface="Roboto Medium"/>
              <a:sym typeface="Roboto Medium"/>
            </a:endParaRPr>
          </a:p>
        </p:txBody>
      </p:sp>
      <p:sp>
        <p:nvSpPr>
          <p:cNvPr id="2392" name="Google Shape;2392;p127"/>
          <p:cNvSpPr/>
          <p:nvPr/>
        </p:nvSpPr>
        <p:spPr>
          <a:xfrm>
            <a:off x="1352550" y="42119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27"/>
          <p:cNvSpPr txBox="1">
            <a:spLocks noGrp="1"/>
          </p:cNvSpPr>
          <p:nvPr>
            <p:ph type="subTitle" idx="3"/>
          </p:nvPr>
        </p:nvSpPr>
        <p:spPr>
          <a:xfrm>
            <a:off x="3375" y="4343048"/>
            <a:ext cx="9144000" cy="4827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b="1" dirty="0">
                <a:solidFill>
                  <a:schemeClr val="dk1"/>
                </a:solidFill>
                <a:latin typeface="Roboto"/>
                <a:ea typeface="Roboto"/>
                <a:cs typeface="Roboto"/>
                <a:sym typeface="Roboto"/>
              </a:rPr>
              <a:t>A full 87%</a:t>
            </a:r>
            <a:r>
              <a:rPr lang="en" dirty="0">
                <a:solidFill>
                  <a:schemeClr val="dk1"/>
                </a:solidFill>
                <a:latin typeface="Roboto"/>
                <a:ea typeface="Roboto"/>
                <a:cs typeface="Roboto"/>
                <a:sym typeface="Roboto"/>
              </a:rPr>
              <a:t> of all cybersecurity professionals started their careers doing </a:t>
            </a:r>
            <a:br>
              <a:rPr lang="en" dirty="0">
                <a:solidFill>
                  <a:schemeClr val="dk1"/>
                </a:solidFill>
                <a:latin typeface="Roboto"/>
                <a:ea typeface="Roboto"/>
                <a:cs typeface="Roboto"/>
                <a:sym typeface="Roboto"/>
              </a:rPr>
            </a:br>
            <a:r>
              <a:rPr lang="en" dirty="0">
                <a:solidFill>
                  <a:schemeClr val="dk1"/>
                </a:solidFill>
                <a:latin typeface="Roboto"/>
                <a:ea typeface="Roboto"/>
                <a:cs typeface="Roboto"/>
                <a:sym typeface="Roboto"/>
              </a:rPr>
              <a:t>something different.</a:t>
            </a:r>
            <a:endParaRPr sz="1300" dirty="0">
              <a:latin typeface="Roboto"/>
              <a:ea typeface="Roboto"/>
              <a:cs typeface="Roboto"/>
              <a:sym typeface="Roboto"/>
            </a:endParaRPr>
          </a:p>
        </p:txBody>
      </p:sp>
      <p:pic>
        <p:nvPicPr>
          <p:cNvPr id="2394" name="Google Shape;2394;p127"/>
          <p:cNvPicPr preferRelativeResize="0"/>
          <p:nvPr/>
        </p:nvPicPr>
        <p:blipFill rotWithShape="1">
          <a:blip r:embed="rId3">
            <a:alphaModFix/>
          </a:blip>
          <a:srcRect t="1774" b="1765"/>
          <a:stretch/>
        </p:blipFill>
        <p:spPr>
          <a:xfrm>
            <a:off x="429768" y="4235886"/>
            <a:ext cx="785567" cy="606900"/>
          </a:xfrm>
          <a:prstGeom prst="rect">
            <a:avLst/>
          </a:prstGeom>
          <a:noFill/>
          <a:ln>
            <a:noFill/>
          </a:ln>
        </p:spPr>
      </p:pic>
      <p:sp>
        <p:nvSpPr>
          <p:cNvPr id="2395" name="Google Shape;2395;p127"/>
          <p:cNvSpPr/>
          <p:nvPr/>
        </p:nvSpPr>
        <p:spPr>
          <a:xfrm>
            <a:off x="1352550" y="31053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7"/>
          <p:cNvSpPr txBox="1">
            <a:spLocks noGrp="1"/>
          </p:cNvSpPr>
          <p:nvPr>
            <p:ph type="subTitle" idx="4"/>
          </p:nvPr>
        </p:nvSpPr>
        <p:spPr>
          <a:xfrm>
            <a:off x="3375" y="3236535"/>
            <a:ext cx="9144000" cy="4827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b="1" dirty="0">
                <a:solidFill>
                  <a:schemeClr val="dk1"/>
                </a:solidFill>
                <a:latin typeface="Roboto"/>
                <a:ea typeface="Roboto"/>
                <a:cs typeface="Roboto"/>
                <a:sym typeface="Roboto"/>
              </a:rPr>
              <a:t>84% of organizations</a:t>
            </a:r>
            <a:r>
              <a:rPr lang="en" dirty="0">
                <a:solidFill>
                  <a:schemeClr val="dk1"/>
                </a:solidFill>
                <a:latin typeface="Roboto"/>
                <a:ea typeface="Roboto"/>
                <a:cs typeface="Roboto"/>
                <a:sym typeface="Roboto"/>
              </a:rPr>
              <a:t> believe half or fewer of its applicants for open security jobs </a:t>
            </a:r>
            <a:br>
              <a:rPr lang="en" dirty="0">
                <a:solidFill>
                  <a:schemeClr val="dk1"/>
                </a:solidFill>
                <a:latin typeface="Roboto"/>
                <a:ea typeface="Roboto"/>
                <a:cs typeface="Roboto"/>
                <a:sym typeface="Roboto"/>
              </a:rPr>
            </a:br>
            <a:r>
              <a:rPr lang="en" dirty="0">
                <a:solidFill>
                  <a:schemeClr val="dk1"/>
                </a:solidFill>
                <a:latin typeface="Roboto"/>
                <a:ea typeface="Roboto"/>
                <a:cs typeface="Roboto"/>
                <a:sym typeface="Roboto"/>
              </a:rPr>
              <a:t>are qualified.</a:t>
            </a:r>
            <a:endParaRPr dirty="0">
              <a:solidFill>
                <a:schemeClr val="dk1"/>
              </a:solidFill>
              <a:latin typeface="Roboto"/>
              <a:ea typeface="Roboto"/>
              <a:cs typeface="Roboto"/>
              <a:sym typeface="Roboto"/>
            </a:endParaRPr>
          </a:p>
        </p:txBody>
      </p:sp>
      <p:pic>
        <p:nvPicPr>
          <p:cNvPr id="2397" name="Google Shape;2397;p127"/>
          <p:cNvPicPr preferRelativeResize="0"/>
          <p:nvPr/>
        </p:nvPicPr>
        <p:blipFill rotWithShape="1">
          <a:blip r:embed="rId3">
            <a:alphaModFix/>
          </a:blip>
          <a:srcRect t="1774" b="1765"/>
          <a:stretch/>
        </p:blipFill>
        <p:spPr>
          <a:xfrm>
            <a:off x="429768" y="3129373"/>
            <a:ext cx="785567" cy="60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401"/>
        <p:cNvGrpSpPr/>
        <p:nvPr/>
      </p:nvGrpSpPr>
      <p:grpSpPr>
        <a:xfrm>
          <a:off x="0" y="0"/>
          <a:ext cx="0" cy="0"/>
          <a:chOff x="0" y="0"/>
          <a:chExt cx="0" cy="0"/>
        </a:xfrm>
      </p:grpSpPr>
      <p:cxnSp>
        <p:nvCxnSpPr>
          <p:cNvPr id="2402" name="Google Shape;2402;p128"/>
          <p:cNvCxnSpPr/>
          <p:nvPr/>
        </p:nvCxnSpPr>
        <p:spPr>
          <a:xfrm>
            <a:off x="411900" y="3567575"/>
            <a:ext cx="8320200" cy="0"/>
          </a:xfrm>
          <a:prstGeom prst="straightConnector1">
            <a:avLst/>
          </a:prstGeom>
          <a:noFill/>
          <a:ln w="9525" cap="flat" cmpd="sng">
            <a:solidFill>
              <a:srgbClr val="999999"/>
            </a:solidFill>
            <a:prstDash val="solid"/>
            <a:round/>
            <a:headEnd type="none" w="med" len="med"/>
            <a:tailEnd type="none" w="med" len="med"/>
          </a:ln>
        </p:spPr>
      </p:cxnSp>
      <p:cxnSp>
        <p:nvCxnSpPr>
          <p:cNvPr id="2403" name="Google Shape;2403;p128"/>
          <p:cNvCxnSpPr/>
          <p:nvPr/>
        </p:nvCxnSpPr>
        <p:spPr>
          <a:xfrm>
            <a:off x="7349000" y="738050"/>
            <a:ext cx="0" cy="4074300"/>
          </a:xfrm>
          <a:prstGeom prst="straightConnector1">
            <a:avLst/>
          </a:prstGeom>
          <a:noFill/>
          <a:ln w="9525" cap="flat" cmpd="sng">
            <a:solidFill>
              <a:srgbClr val="999999"/>
            </a:solidFill>
            <a:prstDash val="solid"/>
            <a:round/>
            <a:headEnd type="none" w="med" len="med"/>
            <a:tailEnd type="none" w="med" len="med"/>
          </a:ln>
        </p:spPr>
      </p:cxnSp>
      <p:cxnSp>
        <p:nvCxnSpPr>
          <p:cNvPr id="2404" name="Google Shape;2404;p128"/>
          <p:cNvCxnSpPr/>
          <p:nvPr/>
        </p:nvCxnSpPr>
        <p:spPr>
          <a:xfrm>
            <a:off x="546350" y="2275650"/>
            <a:ext cx="8226600" cy="0"/>
          </a:xfrm>
          <a:prstGeom prst="straightConnector1">
            <a:avLst/>
          </a:prstGeom>
          <a:noFill/>
          <a:ln w="9525" cap="flat" cmpd="sng">
            <a:solidFill>
              <a:srgbClr val="999999"/>
            </a:solidFill>
            <a:prstDash val="solid"/>
            <a:round/>
            <a:headEnd type="none" w="med" len="med"/>
            <a:tailEnd type="none" w="med" len="med"/>
          </a:ln>
        </p:spPr>
      </p:cxnSp>
      <p:cxnSp>
        <p:nvCxnSpPr>
          <p:cNvPr id="2405" name="Google Shape;2405;p128"/>
          <p:cNvCxnSpPr/>
          <p:nvPr/>
        </p:nvCxnSpPr>
        <p:spPr>
          <a:xfrm>
            <a:off x="4101750" y="738050"/>
            <a:ext cx="0" cy="4074300"/>
          </a:xfrm>
          <a:prstGeom prst="straightConnector1">
            <a:avLst/>
          </a:prstGeom>
          <a:noFill/>
          <a:ln w="9525" cap="flat" cmpd="sng">
            <a:solidFill>
              <a:srgbClr val="999999"/>
            </a:solidFill>
            <a:prstDash val="solid"/>
            <a:round/>
            <a:headEnd type="none" w="med" len="med"/>
            <a:tailEnd type="none" w="med" len="med"/>
          </a:ln>
        </p:spPr>
      </p:cxnSp>
      <p:cxnSp>
        <p:nvCxnSpPr>
          <p:cNvPr id="2406" name="Google Shape;2406;p128"/>
          <p:cNvCxnSpPr/>
          <p:nvPr/>
        </p:nvCxnSpPr>
        <p:spPr>
          <a:xfrm>
            <a:off x="5690250" y="738050"/>
            <a:ext cx="0" cy="4074300"/>
          </a:xfrm>
          <a:prstGeom prst="straightConnector1">
            <a:avLst/>
          </a:prstGeom>
          <a:noFill/>
          <a:ln w="9525" cap="flat" cmpd="sng">
            <a:solidFill>
              <a:srgbClr val="999999"/>
            </a:solidFill>
            <a:prstDash val="solid"/>
            <a:round/>
            <a:headEnd type="none" w="med" len="med"/>
            <a:tailEnd type="none" w="med" len="med"/>
          </a:ln>
        </p:spPr>
      </p:cxnSp>
      <p:cxnSp>
        <p:nvCxnSpPr>
          <p:cNvPr id="2407" name="Google Shape;2407;p128"/>
          <p:cNvCxnSpPr/>
          <p:nvPr/>
        </p:nvCxnSpPr>
        <p:spPr>
          <a:xfrm>
            <a:off x="2442975" y="738050"/>
            <a:ext cx="0" cy="4074300"/>
          </a:xfrm>
          <a:prstGeom prst="straightConnector1">
            <a:avLst/>
          </a:prstGeom>
          <a:noFill/>
          <a:ln w="9525" cap="flat" cmpd="sng">
            <a:solidFill>
              <a:srgbClr val="999999"/>
            </a:solidFill>
            <a:prstDash val="solid"/>
            <a:round/>
            <a:headEnd type="none" w="med" len="med"/>
            <a:tailEnd type="none" w="med" len="med"/>
          </a:ln>
        </p:spPr>
      </p:cxnSp>
      <p:sp>
        <p:nvSpPr>
          <p:cNvPr id="2408" name="Google Shape;2408;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Career Context (Common Pathways)</a:t>
            </a:r>
            <a:endParaRPr/>
          </a:p>
        </p:txBody>
      </p:sp>
      <p:sp>
        <p:nvSpPr>
          <p:cNvPr id="2409" name="Google Shape;2409;p128"/>
          <p:cNvSpPr txBox="1"/>
          <p:nvPr/>
        </p:nvSpPr>
        <p:spPr>
          <a:xfrm>
            <a:off x="238463" y="1266975"/>
            <a:ext cx="457800" cy="7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Light"/>
                <a:ea typeface="Roboto Light"/>
                <a:cs typeface="Roboto Light"/>
                <a:sym typeface="Roboto Light"/>
              </a:rPr>
              <a:t>1</a:t>
            </a:r>
            <a:endParaRPr sz="3000">
              <a:latin typeface="Roboto Light"/>
              <a:ea typeface="Roboto Light"/>
              <a:cs typeface="Roboto Light"/>
              <a:sym typeface="Roboto Light"/>
            </a:endParaRPr>
          </a:p>
        </p:txBody>
      </p:sp>
      <p:sp>
        <p:nvSpPr>
          <p:cNvPr id="2410" name="Google Shape;2410;p128"/>
          <p:cNvSpPr txBox="1"/>
          <p:nvPr/>
        </p:nvSpPr>
        <p:spPr>
          <a:xfrm>
            <a:off x="238463" y="2513725"/>
            <a:ext cx="457800" cy="7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Light"/>
                <a:ea typeface="Roboto Light"/>
                <a:cs typeface="Roboto Light"/>
                <a:sym typeface="Roboto Light"/>
              </a:rPr>
              <a:t>2</a:t>
            </a:r>
            <a:endParaRPr sz="3000">
              <a:latin typeface="Roboto Light"/>
              <a:ea typeface="Roboto Light"/>
              <a:cs typeface="Roboto Light"/>
              <a:sym typeface="Roboto Light"/>
            </a:endParaRPr>
          </a:p>
        </p:txBody>
      </p:sp>
      <p:sp>
        <p:nvSpPr>
          <p:cNvPr id="2411" name="Google Shape;2411;p128"/>
          <p:cNvSpPr txBox="1"/>
          <p:nvPr/>
        </p:nvSpPr>
        <p:spPr>
          <a:xfrm>
            <a:off x="238463" y="3803863"/>
            <a:ext cx="457800" cy="7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Light"/>
                <a:ea typeface="Roboto Light"/>
                <a:cs typeface="Roboto Light"/>
                <a:sym typeface="Roboto Light"/>
              </a:rPr>
              <a:t>3</a:t>
            </a:r>
            <a:endParaRPr sz="3000">
              <a:latin typeface="Roboto Light"/>
              <a:ea typeface="Roboto Light"/>
              <a:cs typeface="Roboto Light"/>
              <a:sym typeface="Roboto Light"/>
            </a:endParaRPr>
          </a:p>
        </p:txBody>
      </p:sp>
      <p:sp>
        <p:nvSpPr>
          <p:cNvPr id="2412" name="Google Shape;2412;p128"/>
          <p:cNvSpPr txBox="1"/>
          <p:nvPr/>
        </p:nvSpPr>
        <p:spPr>
          <a:xfrm>
            <a:off x="927725"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Roboto Medium"/>
                <a:ea typeface="Roboto Medium"/>
                <a:cs typeface="Roboto Medium"/>
                <a:sym typeface="Roboto Medium"/>
              </a:rPr>
              <a:t>0 Years</a:t>
            </a:r>
            <a:endParaRPr sz="1300">
              <a:latin typeface="Roboto Medium"/>
              <a:ea typeface="Roboto Medium"/>
              <a:cs typeface="Roboto Medium"/>
              <a:sym typeface="Roboto Medium"/>
            </a:endParaRPr>
          </a:p>
        </p:txBody>
      </p:sp>
      <p:sp>
        <p:nvSpPr>
          <p:cNvPr id="2413" name="Google Shape;2413;p128"/>
          <p:cNvSpPr txBox="1"/>
          <p:nvPr/>
        </p:nvSpPr>
        <p:spPr>
          <a:xfrm>
            <a:off x="2590613"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Roboto Medium"/>
                <a:ea typeface="Roboto Medium"/>
                <a:cs typeface="Roboto Medium"/>
                <a:sym typeface="Roboto Medium"/>
              </a:rPr>
              <a:t>1-2 Years</a:t>
            </a:r>
            <a:endParaRPr sz="1300">
              <a:latin typeface="Roboto Medium"/>
              <a:ea typeface="Roboto Medium"/>
              <a:cs typeface="Roboto Medium"/>
              <a:sym typeface="Roboto Medium"/>
            </a:endParaRPr>
          </a:p>
        </p:txBody>
      </p:sp>
      <p:sp>
        <p:nvSpPr>
          <p:cNvPr id="2414" name="Google Shape;2414;p128"/>
          <p:cNvSpPr txBox="1"/>
          <p:nvPr/>
        </p:nvSpPr>
        <p:spPr>
          <a:xfrm>
            <a:off x="4220400"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Medium"/>
                <a:ea typeface="Roboto Medium"/>
                <a:cs typeface="Roboto Medium"/>
                <a:sym typeface="Roboto Medium"/>
              </a:rPr>
              <a:t>2-4 Years</a:t>
            </a:r>
            <a:endParaRPr>
              <a:latin typeface="Roboto"/>
              <a:ea typeface="Roboto"/>
              <a:cs typeface="Roboto"/>
              <a:sym typeface="Roboto"/>
            </a:endParaRPr>
          </a:p>
        </p:txBody>
      </p:sp>
      <p:sp>
        <p:nvSpPr>
          <p:cNvPr id="2415" name="Google Shape;2415;p128"/>
          <p:cNvSpPr txBox="1"/>
          <p:nvPr/>
        </p:nvSpPr>
        <p:spPr>
          <a:xfrm>
            <a:off x="5866738"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Medium"/>
                <a:ea typeface="Roboto Medium"/>
                <a:cs typeface="Roboto Medium"/>
                <a:sym typeface="Roboto Medium"/>
              </a:rPr>
              <a:t>4-6 Years</a:t>
            </a:r>
            <a:endParaRPr>
              <a:latin typeface="Roboto"/>
              <a:ea typeface="Roboto"/>
              <a:cs typeface="Roboto"/>
              <a:sym typeface="Roboto"/>
            </a:endParaRPr>
          </a:p>
        </p:txBody>
      </p:sp>
      <p:sp>
        <p:nvSpPr>
          <p:cNvPr id="2416" name="Google Shape;2416;p128"/>
          <p:cNvSpPr txBox="1"/>
          <p:nvPr/>
        </p:nvSpPr>
        <p:spPr>
          <a:xfrm>
            <a:off x="7513075" y="658700"/>
            <a:ext cx="13332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Medium"/>
                <a:ea typeface="Roboto Medium"/>
                <a:cs typeface="Roboto Medium"/>
                <a:sym typeface="Roboto Medium"/>
              </a:rPr>
              <a:t>6-10 Years</a:t>
            </a:r>
            <a:endParaRPr>
              <a:latin typeface="Roboto"/>
              <a:ea typeface="Roboto"/>
              <a:cs typeface="Roboto"/>
              <a:sym typeface="Roboto"/>
            </a:endParaRPr>
          </a:p>
        </p:txBody>
      </p:sp>
      <p:sp>
        <p:nvSpPr>
          <p:cNvPr id="2417" name="Google Shape;2417;p128"/>
          <p:cNvSpPr/>
          <p:nvPr/>
        </p:nvSpPr>
        <p:spPr>
          <a:xfrm rot="10800000">
            <a:off x="968325" y="1173375"/>
            <a:ext cx="1358700" cy="871200"/>
          </a:xfrm>
          <a:prstGeom prst="round1Rect">
            <a:avLst>
              <a:gd name="adj" fmla="val 4359"/>
            </a:avLst>
          </a:prstGeom>
          <a:solidFill>
            <a:srgbClr val="38CB52"/>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419" name="Google Shape;2419;p128"/>
          <p:cNvSpPr txBox="1"/>
          <p:nvPr/>
        </p:nvSpPr>
        <p:spPr>
          <a:xfrm>
            <a:off x="968325" y="12669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Tech Enthusiasts</a:t>
            </a:r>
            <a:endParaRPr sz="1300" b="1">
              <a:solidFill>
                <a:srgbClr val="FFFFFF"/>
              </a:solidFill>
              <a:latin typeface="Roboto"/>
              <a:ea typeface="Roboto"/>
              <a:cs typeface="Roboto"/>
              <a:sym typeface="Roboto"/>
            </a:endParaRPr>
          </a:p>
        </p:txBody>
      </p:sp>
      <p:sp>
        <p:nvSpPr>
          <p:cNvPr id="2420" name="Google Shape;2420;p128"/>
          <p:cNvSpPr/>
          <p:nvPr/>
        </p:nvSpPr>
        <p:spPr>
          <a:xfrm rot="10800000">
            <a:off x="2598113" y="1173375"/>
            <a:ext cx="1358700" cy="871200"/>
          </a:xfrm>
          <a:prstGeom prst="round1Rect">
            <a:avLst>
              <a:gd name="adj" fmla="val 4359"/>
            </a:avLst>
          </a:prstGeom>
          <a:solidFill>
            <a:srgbClr val="38CB52"/>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28"/>
          <p:cNvSpPr txBox="1"/>
          <p:nvPr/>
        </p:nvSpPr>
        <p:spPr>
          <a:xfrm>
            <a:off x="2598113" y="12669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Help Desk /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IT Support</a:t>
            </a:r>
            <a:endParaRPr sz="1300">
              <a:solidFill>
                <a:schemeClr val="dk1"/>
              </a:solidFill>
              <a:latin typeface="Roboto"/>
              <a:ea typeface="Roboto"/>
              <a:cs typeface="Roboto"/>
              <a:sym typeface="Roboto"/>
            </a:endParaRPr>
          </a:p>
        </p:txBody>
      </p:sp>
      <p:sp>
        <p:nvSpPr>
          <p:cNvPr id="2422" name="Google Shape;2422;p128"/>
          <p:cNvSpPr/>
          <p:nvPr/>
        </p:nvSpPr>
        <p:spPr>
          <a:xfrm rot="10800000">
            <a:off x="4227900" y="1173375"/>
            <a:ext cx="1358700" cy="871200"/>
          </a:xfrm>
          <a:prstGeom prst="round1Rect">
            <a:avLst>
              <a:gd name="adj" fmla="val 4359"/>
            </a:avLst>
          </a:prstGeom>
          <a:solidFill>
            <a:srgbClr val="38CB52"/>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28"/>
          <p:cNvSpPr txBox="1"/>
          <p:nvPr/>
        </p:nvSpPr>
        <p:spPr>
          <a:xfrm>
            <a:off x="4227900" y="12669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Network / System Admin</a:t>
            </a:r>
            <a:endParaRPr sz="1300" b="1">
              <a:solidFill>
                <a:srgbClr val="FFFFFF"/>
              </a:solidFill>
              <a:latin typeface="Roboto"/>
              <a:ea typeface="Roboto"/>
              <a:cs typeface="Roboto"/>
              <a:sym typeface="Roboto"/>
            </a:endParaRPr>
          </a:p>
        </p:txBody>
      </p:sp>
      <p:sp>
        <p:nvSpPr>
          <p:cNvPr id="2424" name="Google Shape;2424;p128"/>
          <p:cNvSpPr/>
          <p:nvPr/>
        </p:nvSpPr>
        <p:spPr>
          <a:xfrm rot="10800000">
            <a:off x="5857675" y="1173475"/>
            <a:ext cx="1358700" cy="3544200"/>
          </a:xfrm>
          <a:prstGeom prst="round1Rect">
            <a:avLst>
              <a:gd name="adj" fmla="val 4359"/>
            </a:avLst>
          </a:prstGeom>
          <a:solidFill>
            <a:schemeClr val="accent4"/>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28"/>
          <p:cNvSpPr txBox="1"/>
          <p:nvPr/>
        </p:nvSpPr>
        <p:spPr>
          <a:xfrm>
            <a:off x="5857675" y="1266975"/>
            <a:ext cx="1358700" cy="318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Information Security Analyst</a:t>
            </a: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System Security Administrator</a:t>
            </a: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IT Security Engineer</a:t>
            </a:r>
            <a:endParaRPr sz="1300">
              <a:solidFill>
                <a:schemeClr val="dk1"/>
              </a:solidFill>
              <a:latin typeface="Roboto"/>
              <a:ea typeface="Roboto"/>
              <a:cs typeface="Roboto"/>
              <a:sym typeface="Roboto"/>
            </a:endParaRPr>
          </a:p>
        </p:txBody>
      </p:sp>
      <p:sp>
        <p:nvSpPr>
          <p:cNvPr id="2426" name="Google Shape;2426;p128"/>
          <p:cNvSpPr/>
          <p:nvPr/>
        </p:nvSpPr>
        <p:spPr>
          <a:xfrm rot="10800000">
            <a:off x="7487450" y="1173475"/>
            <a:ext cx="1358700" cy="3544200"/>
          </a:xfrm>
          <a:prstGeom prst="round1Rect">
            <a:avLst>
              <a:gd name="adj" fmla="val 4359"/>
            </a:avLst>
          </a:prstGeom>
          <a:solidFill>
            <a:schemeClr val="accent4"/>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28"/>
          <p:cNvSpPr txBox="1"/>
          <p:nvPr/>
        </p:nvSpPr>
        <p:spPr>
          <a:xfrm>
            <a:off x="7487450" y="1266975"/>
            <a:ext cx="1358700" cy="318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Penetration Testing Lead</a:t>
            </a:r>
            <a:endParaRPr sz="1300">
              <a:solidFill>
                <a:schemeClr val="dk1"/>
              </a:solidFill>
              <a:latin typeface="Roboto"/>
              <a:ea typeface="Roboto"/>
              <a:cs typeface="Roboto"/>
              <a:sym typeface="Roboto"/>
            </a:endParaRPr>
          </a:p>
          <a:p>
            <a:pPr marL="0" lvl="0" indent="0" algn="ctr" rtl="0">
              <a:spcBef>
                <a:spcPts val="2500"/>
              </a:spcBef>
              <a:spcAft>
                <a:spcPts val="0"/>
              </a:spcAft>
              <a:buNone/>
            </a:pPr>
            <a:r>
              <a:rPr lang="en" sz="1300">
                <a:solidFill>
                  <a:schemeClr val="dk1"/>
                </a:solidFill>
                <a:latin typeface="Roboto"/>
                <a:ea typeface="Roboto"/>
                <a:cs typeface="Roboto"/>
                <a:sym typeface="Roboto"/>
              </a:rPr>
              <a:t>Digital</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Forensics Manager</a:t>
            </a:r>
            <a:endParaRPr sz="1300">
              <a:solidFill>
                <a:schemeClr val="dk1"/>
              </a:solidFill>
              <a:latin typeface="Roboto"/>
              <a:ea typeface="Roboto"/>
              <a:cs typeface="Roboto"/>
              <a:sym typeface="Roboto"/>
            </a:endParaRPr>
          </a:p>
          <a:p>
            <a:pPr marL="0" lvl="0" indent="0" algn="ctr" rtl="0">
              <a:spcBef>
                <a:spcPts val="2500"/>
              </a:spcBef>
              <a:spcAft>
                <a:spcPts val="0"/>
              </a:spcAft>
              <a:buNone/>
            </a:pPr>
            <a:r>
              <a:rPr lang="en" sz="1300">
                <a:solidFill>
                  <a:schemeClr val="dk1"/>
                </a:solidFill>
                <a:latin typeface="Roboto"/>
                <a:ea typeface="Roboto"/>
                <a:cs typeface="Roboto"/>
                <a:sym typeface="Roboto"/>
              </a:rPr>
              <a:t>Cybersecurity Manager</a:t>
            </a:r>
            <a:endParaRPr sz="1300">
              <a:solidFill>
                <a:schemeClr val="dk1"/>
              </a:solidFill>
              <a:latin typeface="Roboto"/>
              <a:ea typeface="Roboto"/>
              <a:cs typeface="Roboto"/>
              <a:sym typeface="Roboto"/>
            </a:endParaRPr>
          </a:p>
          <a:p>
            <a:pPr marL="0" lvl="0" indent="0" algn="ctr" rtl="0">
              <a:spcBef>
                <a:spcPts val="2500"/>
              </a:spcBef>
              <a:spcAft>
                <a:spcPts val="2500"/>
              </a:spcAft>
              <a:buNone/>
            </a:pPr>
            <a:r>
              <a:rPr lang="en" sz="1300">
                <a:solidFill>
                  <a:schemeClr val="dk1"/>
                </a:solidFill>
                <a:latin typeface="Roboto"/>
                <a:ea typeface="Roboto"/>
                <a:cs typeface="Roboto"/>
                <a:sym typeface="Roboto"/>
              </a:rPr>
              <a:t>Application Security Consultant</a:t>
            </a:r>
            <a:endParaRPr sz="1300">
              <a:solidFill>
                <a:schemeClr val="dk1"/>
              </a:solidFill>
              <a:latin typeface="Roboto"/>
              <a:ea typeface="Roboto"/>
              <a:cs typeface="Roboto"/>
              <a:sym typeface="Roboto"/>
            </a:endParaRPr>
          </a:p>
        </p:txBody>
      </p:sp>
      <p:sp>
        <p:nvSpPr>
          <p:cNvPr id="2428" name="Google Shape;2428;p128"/>
          <p:cNvSpPr/>
          <p:nvPr/>
        </p:nvSpPr>
        <p:spPr>
          <a:xfrm rot="10800000">
            <a:off x="2598113" y="2423175"/>
            <a:ext cx="1358700" cy="871200"/>
          </a:xfrm>
          <a:prstGeom prst="round1Rect">
            <a:avLst>
              <a:gd name="adj" fmla="val 4359"/>
            </a:avLst>
          </a:prstGeom>
          <a:solidFill>
            <a:srgbClr val="2C9CE8"/>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8"/>
          <p:cNvSpPr txBox="1"/>
          <p:nvPr/>
        </p:nvSpPr>
        <p:spPr>
          <a:xfrm>
            <a:off x="2598113" y="25167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MIS / CS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Degree</a:t>
            </a:r>
            <a:endParaRPr sz="1300">
              <a:solidFill>
                <a:schemeClr val="dk1"/>
              </a:solidFill>
              <a:latin typeface="Roboto"/>
              <a:ea typeface="Roboto"/>
              <a:cs typeface="Roboto"/>
              <a:sym typeface="Roboto"/>
            </a:endParaRPr>
          </a:p>
        </p:txBody>
      </p:sp>
      <p:sp>
        <p:nvSpPr>
          <p:cNvPr id="2430" name="Google Shape;2430;p128"/>
          <p:cNvSpPr/>
          <p:nvPr/>
        </p:nvSpPr>
        <p:spPr>
          <a:xfrm rot="10800000">
            <a:off x="4227900" y="2423175"/>
            <a:ext cx="1358700" cy="871200"/>
          </a:xfrm>
          <a:prstGeom prst="round1Rect">
            <a:avLst>
              <a:gd name="adj" fmla="val 4359"/>
            </a:avLst>
          </a:prstGeom>
          <a:solidFill>
            <a:srgbClr val="2C9CE8"/>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8"/>
          <p:cNvSpPr txBox="1"/>
          <p:nvPr/>
        </p:nvSpPr>
        <p:spPr>
          <a:xfrm>
            <a:off x="4227900" y="24230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Information Analyst / Developer</a:t>
            </a:r>
            <a:endParaRPr sz="1300">
              <a:solidFill>
                <a:schemeClr val="dk1"/>
              </a:solidFill>
              <a:latin typeface="Roboto"/>
              <a:ea typeface="Roboto"/>
              <a:cs typeface="Roboto"/>
              <a:sym typeface="Roboto"/>
            </a:endParaRPr>
          </a:p>
        </p:txBody>
      </p:sp>
      <p:sp>
        <p:nvSpPr>
          <p:cNvPr id="2432" name="Google Shape;2432;p128"/>
          <p:cNvSpPr/>
          <p:nvPr/>
        </p:nvSpPr>
        <p:spPr>
          <a:xfrm rot="10800000">
            <a:off x="2598113" y="3710275"/>
            <a:ext cx="1358700" cy="871200"/>
          </a:xfrm>
          <a:prstGeom prst="round1Rect">
            <a:avLst>
              <a:gd name="adj" fmla="val 4359"/>
            </a:avLst>
          </a:prstGeom>
          <a:solidFill>
            <a:srgbClr val="F55E5E"/>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8"/>
          <p:cNvSpPr txBox="1"/>
          <p:nvPr/>
        </p:nvSpPr>
        <p:spPr>
          <a:xfrm>
            <a:off x="2598125" y="3803875"/>
            <a:ext cx="1358700" cy="6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Business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Consultants</a:t>
            </a:r>
            <a:endParaRPr sz="1300">
              <a:solidFill>
                <a:schemeClr val="dk1"/>
              </a:solidFill>
              <a:latin typeface="Roboto"/>
              <a:ea typeface="Roboto"/>
              <a:cs typeface="Roboto"/>
              <a:sym typeface="Roboto"/>
            </a:endParaRPr>
          </a:p>
        </p:txBody>
      </p:sp>
      <p:sp>
        <p:nvSpPr>
          <p:cNvPr id="2434" name="Google Shape;2434;p128"/>
          <p:cNvSpPr/>
          <p:nvPr/>
        </p:nvSpPr>
        <p:spPr>
          <a:xfrm rot="10800000">
            <a:off x="4227900" y="3710275"/>
            <a:ext cx="1358700" cy="871200"/>
          </a:xfrm>
          <a:prstGeom prst="round1Rect">
            <a:avLst>
              <a:gd name="adj" fmla="val 4359"/>
            </a:avLst>
          </a:prstGeom>
          <a:solidFill>
            <a:srgbClr val="F55E5E"/>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8"/>
          <p:cNvSpPr txBox="1"/>
          <p:nvPr/>
        </p:nvSpPr>
        <p:spPr>
          <a:xfrm>
            <a:off x="4227900" y="3710275"/>
            <a:ext cx="1358700" cy="7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Risk Analyst</a:t>
            </a:r>
            <a:endParaRPr sz="1300" b="1">
              <a:solidFill>
                <a:srgbClr val="FFFFFF"/>
              </a:solidFill>
              <a:latin typeface="Roboto"/>
              <a:ea typeface="Roboto"/>
              <a:cs typeface="Roboto"/>
              <a:sym typeface="Roboto"/>
            </a:endParaRPr>
          </a:p>
        </p:txBody>
      </p:sp>
      <p:sp>
        <p:nvSpPr>
          <p:cNvPr id="2436" name="Google Shape;2436;p128"/>
          <p:cNvSpPr/>
          <p:nvPr/>
        </p:nvSpPr>
        <p:spPr>
          <a:xfrm>
            <a:off x="2194688" y="14909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8"/>
          <p:cNvSpPr/>
          <p:nvPr/>
        </p:nvSpPr>
        <p:spPr>
          <a:xfrm>
            <a:off x="3824950" y="14909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8"/>
          <p:cNvSpPr/>
          <p:nvPr/>
        </p:nvSpPr>
        <p:spPr>
          <a:xfrm>
            <a:off x="5454988" y="14909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8"/>
          <p:cNvSpPr/>
          <p:nvPr/>
        </p:nvSpPr>
        <p:spPr>
          <a:xfrm>
            <a:off x="3824950" y="271257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28"/>
          <p:cNvSpPr/>
          <p:nvPr/>
        </p:nvSpPr>
        <p:spPr>
          <a:xfrm>
            <a:off x="5454988" y="271257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28"/>
          <p:cNvSpPr/>
          <p:nvPr/>
        </p:nvSpPr>
        <p:spPr>
          <a:xfrm>
            <a:off x="3824950" y="39810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8"/>
          <p:cNvSpPr/>
          <p:nvPr/>
        </p:nvSpPr>
        <p:spPr>
          <a:xfrm>
            <a:off x="5454988" y="39810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28"/>
          <p:cNvSpPr/>
          <p:nvPr/>
        </p:nvSpPr>
        <p:spPr>
          <a:xfrm>
            <a:off x="7085038" y="271257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C9CE8"/>
        </a:solidFill>
        <a:effectLst/>
      </p:bgPr>
    </p:bg>
    <p:spTree>
      <p:nvGrpSpPr>
        <p:cNvPr id="1" name="Shape 2447"/>
        <p:cNvGrpSpPr/>
        <p:nvPr/>
      </p:nvGrpSpPr>
      <p:grpSpPr>
        <a:xfrm>
          <a:off x="0" y="0"/>
          <a:ext cx="0" cy="0"/>
          <a:chOff x="0" y="0"/>
          <a:chExt cx="0" cy="0"/>
        </a:xfrm>
      </p:grpSpPr>
      <p:pic>
        <p:nvPicPr>
          <p:cNvPr id="2448" name="Google Shape;2448;p129"/>
          <p:cNvPicPr preferRelativeResize="0"/>
          <p:nvPr/>
        </p:nvPicPr>
        <p:blipFill rotWithShape="1">
          <a:blip r:embed="rId3">
            <a:alphaModFix/>
          </a:blip>
          <a:srcRect l="17777" t="-6000" r="18181" b="5999"/>
          <a:stretch/>
        </p:blipFill>
        <p:spPr>
          <a:xfrm>
            <a:off x="5886850" y="794650"/>
            <a:ext cx="3257150" cy="3814500"/>
          </a:xfrm>
          <a:prstGeom prst="rect">
            <a:avLst/>
          </a:prstGeom>
          <a:noFill/>
          <a:ln>
            <a:noFill/>
          </a:ln>
        </p:spPr>
      </p:pic>
      <p:sp>
        <p:nvSpPr>
          <p:cNvPr id="2449" name="Google Shape;244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Career Services Department </a:t>
            </a:r>
            <a:endParaRPr>
              <a:solidFill>
                <a:srgbClr val="FFFFFF"/>
              </a:solidFill>
            </a:endParaRPr>
          </a:p>
        </p:txBody>
      </p:sp>
      <p:sp>
        <p:nvSpPr>
          <p:cNvPr id="2450" name="Google Shape;245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451" name="Google Shape;2451;p129"/>
          <p:cNvSpPr txBox="1">
            <a:spLocks noGrp="1"/>
          </p:cNvSpPr>
          <p:nvPr>
            <p:ph type="subTitle" idx="1"/>
          </p:nvPr>
        </p:nvSpPr>
        <p:spPr>
          <a:xfrm>
            <a:off x="0" y="675975"/>
            <a:ext cx="6563100" cy="4217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In class, we will tie concepts and skills in our program to career outcomes and roles. Outside of the classroom, the </a:t>
            </a:r>
            <a:r>
              <a:rPr lang="en" b="1">
                <a:solidFill>
                  <a:srgbClr val="FFFFFF"/>
                </a:solidFill>
              </a:rPr>
              <a:t>Career Services</a:t>
            </a:r>
            <a:r>
              <a:rPr lang="en">
                <a:solidFill>
                  <a:srgbClr val="FFFFFF"/>
                </a:solidFill>
              </a:rPr>
              <a:t> team will do the practical, hard work, helping you get a new role or promotion.</a:t>
            </a:r>
            <a:endParaRPr>
              <a:solidFill>
                <a:srgbClr val="FFFFFF"/>
              </a:solidFill>
            </a:endParaRPr>
          </a:p>
          <a:p>
            <a:pPr marL="0" lvl="0" indent="0" algn="l" rtl="0">
              <a:spcBef>
                <a:spcPts val="800"/>
              </a:spcBef>
              <a:spcAft>
                <a:spcPts val="0"/>
              </a:spcAft>
              <a:buClr>
                <a:schemeClr val="dk1"/>
              </a:buClr>
              <a:buSzPts val="1100"/>
              <a:buFont typeface="Arial"/>
              <a:buNone/>
            </a:pPr>
            <a:r>
              <a:rPr lang="en" sz="1400">
                <a:solidFill>
                  <a:srgbClr val="FFFFFF"/>
                </a:solidFill>
              </a:rPr>
              <a:t>There are several career milestones for you to complete in Bootcamp Spot.</a:t>
            </a:r>
            <a:endParaRPr sz="1400">
              <a:solidFill>
                <a:srgbClr val="FFFFFF"/>
              </a:solidFill>
            </a:endParaRPr>
          </a:p>
          <a:p>
            <a:pPr marL="320040" lvl="0" indent="-180340" algn="l" rtl="0">
              <a:spcBef>
                <a:spcPts val="800"/>
              </a:spcBef>
              <a:spcAft>
                <a:spcPts val="0"/>
              </a:spcAft>
              <a:buClr>
                <a:srgbClr val="F1C232"/>
              </a:buClr>
              <a:buSzPts val="1400"/>
              <a:buFont typeface="Roboto"/>
              <a:buChar char="●"/>
            </a:pPr>
            <a:r>
              <a:rPr lang="en" sz="1400">
                <a:solidFill>
                  <a:srgbClr val="FFFFFF"/>
                </a:solidFill>
              </a:rPr>
              <a:t>You have access to them all now and can submit milestones whenever you want.</a:t>
            </a:r>
            <a:endParaRPr sz="1400">
              <a:solidFill>
                <a:srgbClr val="FFFFFF"/>
              </a:solidFill>
            </a:endParaRPr>
          </a:p>
          <a:p>
            <a:pPr marL="320040" lvl="0" indent="-180340" algn="l" rtl="0">
              <a:spcBef>
                <a:spcPts val="400"/>
              </a:spcBef>
              <a:spcAft>
                <a:spcPts val="0"/>
              </a:spcAft>
              <a:buClr>
                <a:srgbClr val="F1C232"/>
              </a:buClr>
              <a:buSzPts val="1400"/>
              <a:buFont typeface="Roboto"/>
              <a:buChar char="●"/>
            </a:pPr>
            <a:r>
              <a:rPr lang="en" sz="1400">
                <a:solidFill>
                  <a:srgbClr val="FFFFFF"/>
                </a:solidFill>
              </a:rPr>
              <a:t>However, you will need to submit at least one milestone in order to unlock Career Services.</a:t>
            </a:r>
            <a:endParaRPr sz="1400">
              <a:solidFill>
                <a:srgbClr val="FFFFFF"/>
              </a:solidFill>
            </a:endParaRPr>
          </a:p>
          <a:p>
            <a:pPr marL="320040" lvl="0" indent="-180340" algn="l" rtl="0">
              <a:spcBef>
                <a:spcPts val="400"/>
              </a:spcBef>
              <a:spcAft>
                <a:spcPts val="0"/>
              </a:spcAft>
              <a:buClr>
                <a:srgbClr val="F1C232"/>
              </a:buClr>
              <a:buSzPts val="1400"/>
              <a:buFont typeface="Roboto"/>
              <a:buChar char="●"/>
            </a:pPr>
            <a:r>
              <a:rPr lang="en" sz="1400">
                <a:solidFill>
                  <a:srgbClr val="FFFFFF"/>
                </a:solidFill>
              </a:rPr>
              <a:t>One of the milestones, an updated, polished resume, will be a requirement in one of our later homework assignments, but you can submit this earlier if you want.</a:t>
            </a:r>
            <a:endParaRPr sz="1400">
              <a:solidFill>
                <a:srgbClr val="FFFFFF"/>
              </a:solidFill>
            </a:endParaRPr>
          </a:p>
          <a:p>
            <a:pPr marL="320040" lvl="0" indent="-180340" algn="l" rtl="0">
              <a:spcBef>
                <a:spcPts val="400"/>
              </a:spcBef>
              <a:spcAft>
                <a:spcPts val="400"/>
              </a:spcAft>
              <a:buClr>
                <a:srgbClr val="F1C232"/>
              </a:buClr>
              <a:buSzPts val="1400"/>
              <a:buFont typeface="Roboto"/>
              <a:buChar char="●"/>
            </a:pPr>
            <a:r>
              <a:rPr lang="en" sz="1400">
                <a:solidFill>
                  <a:srgbClr val="FFFFFF"/>
                </a:solidFill>
              </a:rPr>
              <a:t>Review the slides on Becoming Employer Competitive, Working with Your Profile Coach, and Working with Your Career Director.</a:t>
            </a:r>
            <a:endParaRPr>
              <a:solidFill>
                <a:srgbClr val="FFFFFF"/>
              </a:solidFill>
            </a:endParaRPr>
          </a:p>
        </p:txBody>
      </p:sp>
      <p:sp>
        <p:nvSpPr>
          <p:cNvPr id="2452" name="Google Shape;2452;p129"/>
          <p:cNvSpPr/>
          <p:nvPr/>
        </p:nvSpPr>
        <p:spPr>
          <a:xfrm>
            <a:off x="0" y="576175"/>
            <a:ext cx="9168600" cy="175200"/>
          </a:xfrm>
          <a:prstGeom prst="rect">
            <a:avLst/>
          </a:prstGeom>
          <a:solidFill>
            <a:srgbClr val="2C9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3" name="Google Shape;2453;p129"/>
          <p:cNvCxnSpPr/>
          <p:nvPr/>
        </p:nvCxnSpPr>
        <p:spPr>
          <a:xfrm>
            <a:off x="274375" y="640080"/>
            <a:ext cx="8595600" cy="1020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gradFill>
          <a:gsLst>
            <a:gs pos="0">
              <a:srgbClr val="CFDDE5"/>
            </a:gs>
            <a:gs pos="100000">
              <a:schemeClr val="accent3"/>
            </a:gs>
          </a:gsLst>
          <a:lin ang="5400700" scaled="0"/>
        </a:gradFill>
        <a:effectLst/>
      </p:bgPr>
    </p:bg>
    <p:spTree>
      <p:nvGrpSpPr>
        <p:cNvPr id="1" name="Shape 2050"/>
        <p:cNvGrpSpPr/>
        <p:nvPr/>
      </p:nvGrpSpPr>
      <p:grpSpPr>
        <a:xfrm>
          <a:off x="0" y="0"/>
          <a:ext cx="0" cy="0"/>
          <a:chOff x="0" y="0"/>
          <a:chExt cx="0" cy="0"/>
        </a:xfrm>
      </p:grpSpPr>
      <p:sp>
        <p:nvSpPr>
          <p:cNvPr id="2051" name="Google Shape;2051;p106"/>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053" name="Google Shape;2053;p106"/>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054" name="Google Shape;2054;p106"/>
          <p:cNvSpPr txBox="1"/>
          <p:nvPr/>
        </p:nvSpPr>
        <p:spPr>
          <a:xfrm>
            <a:off x="4801725" y="1650625"/>
            <a:ext cx="1617600" cy="1998900"/>
          </a:xfrm>
          <a:prstGeom prst="rect">
            <a:avLst/>
          </a:prstGeom>
          <a:solidFill>
            <a:srgbClr val="FF0000">
              <a:alpha val="71520"/>
            </a:srgbClr>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55" name="Google Shape;2055;p106"/>
          <p:cNvSpPr txBox="1"/>
          <p:nvPr/>
        </p:nvSpPr>
        <p:spPr>
          <a:xfrm>
            <a:off x="6870075" y="1650625"/>
            <a:ext cx="1617600" cy="1998900"/>
          </a:xfrm>
          <a:prstGeom prst="rect">
            <a:avLst/>
          </a:prstGeom>
          <a:solidFill>
            <a:srgbClr val="F1C232"/>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56" name="Google Shape;2056;p106"/>
          <p:cNvSpPr txBox="1"/>
          <p:nvPr/>
        </p:nvSpPr>
        <p:spPr>
          <a:xfrm>
            <a:off x="2733375" y="1650625"/>
            <a:ext cx="1617600" cy="1998900"/>
          </a:xfrm>
          <a:prstGeom prst="rect">
            <a:avLst/>
          </a:prstGeom>
          <a:solidFill>
            <a:srgbClr val="336699"/>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57" name="Google Shape;2057;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058" name="Google Shape;2058;p106"/>
          <p:cNvSpPr txBox="1"/>
          <p:nvPr/>
        </p:nvSpPr>
        <p:spPr>
          <a:xfrm>
            <a:off x="548750" y="854725"/>
            <a:ext cx="2013300" cy="3905100"/>
          </a:xfrm>
          <a:prstGeom prst="rect">
            <a:avLst/>
          </a:prstGeom>
          <a:solidFill>
            <a:srgbClr val="45818E"/>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059" name="Google Shape;2059;p106"/>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2060" name="Google Shape;2060;p106"/>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2061" name="Google Shape;2061;p106"/>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2062" name="Google Shape;2062;p106"/>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2063" name="Google Shape;2063;p106"/>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2064" name="Google Shape;2064;p106"/>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2065" name="Google Shape;2065;p106"/>
          <p:cNvSpPr/>
          <p:nvPr/>
        </p:nvSpPr>
        <p:spPr>
          <a:xfrm>
            <a:off x="3053500" y="2390350"/>
            <a:ext cx="871200" cy="677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2066" name="Google Shape;2066;p106"/>
          <p:cNvCxnSpPr>
            <a:stCxn id="2059" idx="3"/>
            <a:endCxn id="2064" idx="1"/>
          </p:cNvCxnSpPr>
          <p:nvPr/>
        </p:nvCxnSpPr>
        <p:spPr>
          <a:xfrm>
            <a:off x="1778262" y="1282136"/>
            <a:ext cx="1178400" cy="1370700"/>
          </a:xfrm>
          <a:prstGeom prst="bentConnector3">
            <a:avLst>
              <a:gd name="adj1" fmla="val 49998"/>
            </a:avLst>
          </a:prstGeom>
          <a:noFill/>
          <a:ln w="19050" cap="flat" cmpd="sng">
            <a:solidFill>
              <a:srgbClr val="000000"/>
            </a:solidFill>
            <a:prstDash val="solid"/>
            <a:round/>
            <a:headEnd type="triangle" w="med" len="med"/>
            <a:tailEnd type="none" w="med" len="med"/>
          </a:ln>
        </p:spPr>
      </p:cxnSp>
      <p:cxnSp>
        <p:nvCxnSpPr>
          <p:cNvPr id="2067" name="Google Shape;2067;p106"/>
          <p:cNvCxnSpPr>
            <a:stCxn id="2061" idx="3"/>
            <a:endCxn id="2064" idx="1"/>
          </p:cNvCxnSpPr>
          <p:nvPr/>
        </p:nvCxnSpPr>
        <p:spPr>
          <a:xfrm rot="10800000" flipH="1">
            <a:off x="1778262" y="2652651"/>
            <a:ext cx="1178400" cy="1394400"/>
          </a:xfrm>
          <a:prstGeom prst="bentConnector3">
            <a:avLst>
              <a:gd name="adj1" fmla="val 49998"/>
            </a:avLst>
          </a:prstGeom>
          <a:noFill/>
          <a:ln w="19050" cap="flat" cmpd="sng">
            <a:solidFill>
              <a:srgbClr val="000000"/>
            </a:solidFill>
            <a:prstDash val="solid"/>
            <a:round/>
            <a:headEnd type="triangle" w="med" len="med"/>
            <a:tailEnd type="triangle" w="med" len="med"/>
          </a:ln>
        </p:spPr>
      </p:cxnSp>
      <p:cxnSp>
        <p:nvCxnSpPr>
          <p:cNvPr id="2068" name="Google Shape;2068;p106"/>
          <p:cNvCxnSpPr>
            <a:stCxn id="2064" idx="3"/>
            <a:endCxn id="2063" idx="1"/>
          </p:cNvCxnSpPr>
          <p:nvPr/>
        </p:nvCxnSpPr>
        <p:spPr>
          <a:xfrm rot="10800000" flipH="1">
            <a:off x="4028963" y="2648000"/>
            <a:ext cx="1222800" cy="4800"/>
          </a:xfrm>
          <a:prstGeom prst="straightConnector1">
            <a:avLst/>
          </a:prstGeom>
          <a:noFill/>
          <a:ln w="19050" cap="flat" cmpd="sng">
            <a:solidFill>
              <a:srgbClr val="000000"/>
            </a:solidFill>
            <a:prstDash val="solid"/>
            <a:round/>
            <a:headEnd type="triangle" w="med" len="med"/>
            <a:tailEnd type="triangle" w="med" len="med"/>
          </a:ln>
        </p:spPr>
      </p:cxnSp>
      <p:cxnSp>
        <p:nvCxnSpPr>
          <p:cNvPr id="2069" name="Google Shape;2069;p106"/>
          <p:cNvCxnSpPr>
            <a:stCxn id="2063" idx="3"/>
            <a:endCxn id="2070" idx="2"/>
          </p:cNvCxnSpPr>
          <p:nvPr/>
        </p:nvCxnSpPr>
        <p:spPr>
          <a:xfrm>
            <a:off x="5969400" y="2647950"/>
            <a:ext cx="1157700" cy="0"/>
          </a:xfrm>
          <a:prstGeom prst="straightConnector1">
            <a:avLst/>
          </a:prstGeom>
          <a:noFill/>
          <a:ln w="19050" cap="flat" cmpd="sng">
            <a:solidFill>
              <a:srgbClr val="000000"/>
            </a:solidFill>
            <a:prstDash val="solid"/>
            <a:round/>
            <a:headEnd type="triangle" w="med" len="med"/>
            <a:tailEnd type="triangle" w="med" len="med"/>
          </a:ln>
        </p:spPr>
      </p:cxnSp>
      <p:cxnSp>
        <p:nvCxnSpPr>
          <p:cNvPr id="2071" name="Google Shape;2071;p106"/>
          <p:cNvCxnSpPr>
            <a:stCxn id="2060" idx="3"/>
          </p:cNvCxnSpPr>
          <p:nvPr/>
        </p:nvCxnSpPr>
        <p:spPr>
          <a:xfrm rot="10800000" flipH="1">
            <a:off x="1716407" y="21580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072" name="Google Shape;2072;p106"/>
          <p:cNvCxnSpPr>
            <a:stCxn id="2062" idx="3"/>
          </p:cNvCxnSpPr>
          <p:nvPr/>
        </p:nvCxnSpPr>
        <p:spPr>
          <a:xfrm>
            <a:off x="1716407" y="3177908"/>
            <a:ext cx="649800" cy="0"/>
          </a:xfrm>
          <a:prstGeom prst="straightConnector1">
            <a:avLst/>
          </a:prstGeom>
          <a:noFill/>
          <a:ln w="19050" cap="flat" cmpd="sng">
            <a:solidFill>
              <a:srgbClr val="000000"/>
            </a:solidFill>
            <a:prstDash val="solid"/>
            <a:round/>
            <a:headEnd type="triangle" w="med" len="med"/>
            <a:tailEnd type="none" w="med" len="med"/>
          </a:ln>
        </p:spPr>
      </p:cxnSp>
      <p:sp>
        <p:nvSpPr>
          <p:cNvPr id="2073" name="Google Shape;2073;p106"/>
          <p:cNvSpPr/>
          <p:nvPr/>
        </p:nvSpPr>
        <p:spPr>
          <a:xfrm>
            <a:off x="7127175" y="2663356"/>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06"/>
          <p:cNvSpPr/>
          <p:nvPr/>
        </p:nvSpPr>
        <p:spPr>
          <a:xfrm>
            <a:off x="7127175" y="2367001"/>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06"/>
          <p:cNvSpPr/>
          <p:nvPr/>
        </p:nvSpPr>
        <p:spPr>
          <a:xfrm>
            <a:off x="7127175" y="2070638"/>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06"/>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2076" name="Google Shape;2076;p106"/>
          <p:cNvSpPr txBox="1"/>
          <p:nvPr/>
        </p:nvSpPr>
        <p:spPr>
          <a:xfrm>
            <a:off x="2775600"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077" name="Google Shape;2077;p106"/>
          <p:cNvSpPr txBox="1"/>
          <p:nvPr/>
        </p:nvSpPr>
        <p:spPr>
          <a:xfrm>
            <a:off x="4775175" y="3225250"/>
            <a:ext cx="16752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078" name="Google Shape;2078;p106"/>
          <p:cNvSpPr txBox="1"/>
          <p:nvPr/>
        </p:nvSpPr>
        <p:spPr>
          <a:xfrm>
            <a:off x="6938413"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079" name="Google Shape;2079;p106"/>
          <p:cNvSpPr txBox="1">
            <a:spLocks noGrp="1"/>
          </p:cNvSpPr>
          <p:nvPr>
            <p:ph type="subTitle" idx="1"/>
          </p:nvPr>
        </p:nvSpPr>
        <p:spPr>
          <a:xfrm>
            <a:off x="2366200" y="675975"/>
            <a:ext cx="6121500" cy="71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Last class, we offered advice on a vulnerable login. </a:t>
            </a:r>
            <a:endParaRPr>
              <a:latin typeface="Roboto Medium"/>
              <a:ea typeface="Roboto Medium"/>
              <a:cs typeface="Roboto Medium"/>
              <a:sym typeface="Roboto Medium"/>
            </a:endParaRPr>
          </a:p>
        </p:txBody>
      </p:sp>
      <p:sp>
        <p:nvSpPr>
          <p:cNvPr id="2080" name="Google Shape;2080;p106"/>
          <p:cNvSpPr txBox="1"/>
          <p:nvPr/>
        </p:nvSpPr>
        <p:spPr>
          <a:xfrm>
            <a:off x="2733375" y="3806600"/>
            <a:ext cx="5324400" cy="8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Which elements of this diagram did we conclude were potential targets?</a:t>
            </a:r>
            <a:endParaRPr sz="24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gradFill>
          <a:gsLst>
            <a:gs pos="0">
              <a:srgbClr val="CFDDE5"/>
            </a:gs>
            <a:gs pos="100000">
              <a:schemeClr val="accent3"/>
            </a:gs>
          </a:gsLst>
          <a:lin ang="5400700" scaled="0"/>
        </a:gradFill>
        <a:effectLst/>
      </p:bgPr>
    </p:bg>
    <p:spTree>
      <p:nvGrpSpPr>
        <p:cNvPr id="1" name="Shape 2084"/>
        <p:cNvGrpSpPr/>
        <p:nvPr/>
      </p:nvGrpSpPr>
      <p:grpSpPr>
        <a:xfrm>
          <a:off x="0" y="0"/>
          <a:ext cx="0" cy="0"/>
          <a:chOff x="0" y="0"/>
          <a:chExt cx="0" cy="0"/>
        </a:xfrm>
      </p:grpSpPr>
      <p:sp>
        <p:nvSpPr>
          <p:cNvPr id="2085" name="Google Shape;2085;p107"/>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087" name="Google Shape;2087;p107"/>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088" name="Google Shape;2088;p107"/>
          <p:cNvSpPr txBox="1"/>
          <p:nvPr/>
        </p:nvSpPr>
        <p:spPr>
          <a:xfrm>
            <a:off x="4801725" y="1650625"/>
            <a:ext cx="1617600" cy="1998900"/>
          </a:xfrm>
          <a:prstGeom prst="rect">
            <a:avLst/>
          </a:prstGeom>
          <a:solidFill>
            <a:srgbClr val="FF0000">
              <a:alpha val="71520"/>
            </a:srgbClr>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89" name="Google Shape;2089;p107"/>
          <p:cNvSpPr txBox="1"/>
          <p:nvPr/>
        </p:nvSpPr>
        <p:spPr>
          <a:xfrm>
            <a:off x="6870075" y="1650625"/>
            <a:ext cx="1617600" cy="1998900"/>
          </a:xfrm>
          <a:prstGeom prst="rect">
            <a:avLst/>
          </a:prstGeom>
          <a:solidFill>
            <a:srgbClr val="F1C232"/>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90" name="Google Shape;2090;p107"/>
          <p:cNvSpPr txBox="1"/>
          <p:nvPr/>
        </p:nvSpPr>
        <p:spPr>
          <a:xfrm>
            <a:off x="2733375" y="1650625"/>
            <a:ext cx="1617600" cy="1998900"/>
          </a:xfrm>
          <a:prstGeom prst="rect">
            <a:avLst/>
          </a:prstGeom>
          <a:solidFill>
            <a:srgbClr val="336699"/>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91" name="Google Shape;2091;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92" name="Google Shape;2092;p107"/>
          <p:cNvSpPr txBox="1"/>
          <p:nvPr/>
        </p:nvSpPr>
        <p:spPr>
          <a:xfrm>
            <a:off x="548750" y="854725"/>
            <a:ext cx="2013300" cy="3905100"/>
          </a:xfrm>
          <a:prstGeom prst="rect">
            <a:avLst/>
          </a:prstGeom>
          <a:solidFill>
            <a:srgbClr val="45818E"/>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093" name="Google Shape;2093;p107"/>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2094" name="Google Shape;2094;p107"/>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2095" name="Google Shape;2095;p107"/>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2096" name="Google Shape;2096;p107"/>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2097" name="Google Shape;2097;p107"/>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2098" name="Google Shape;2098;p107"/>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2099" name="Google Shape;2099;p107"/>
          <p:cNvSpPr/>
          <p:nvPr/>
        </p:nvSpPr>
        <p:spPr>
          <a:xfrm>
            <a:off x="3053500" y="2390350"/>
            <a:ext cx="871200" cy="677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2100" name="Google Shape;2100;p107"/>
          <p:cNvCxnSpPr>
            <a:stCxn id="2093" idx="3"/>
            <a:endCxn id="2098" idx="1"/>
          </p:cNvCxnSpPr>
          <p:nvPr/>
        </p:nvCxnSpPr>
        <p:spPr>
          <a:xfrm>
            <a:off x="1778262" y="1282136"/>
            <a:ext cx="1178400" cy="1370700"/>
          </a:xfrm>
          <a:prstGeom prst="bentConnector3">
            <a:avLst>
              <a:gd name="adj1" fmla="val 49998"/>
            </a:avLst>
          </a:prstGeom>
          <a:noFill/>
          <a:ln w="19050" cap="flat" cmpd="sng">
            <a:solidFill>
              <a:srgbClr val="000000"/>
            </a:solidFill>
            <a:prstDash val="solid"/>
            <a:round/>
            <a:headEnd type="triangle" w="med" len="med"/>
            <a:tailEnd type="none" w="med" len="med"/>
          </a:ln>
        </p:spPr>
      </p:cxnSp>
      <p:cxnSp>
        <p:nvCxnSpPr>
          <p:cNvPr id="2101" name="Google Shape;2101;p107"/>
          <p:cNvCxnSpPr>
            <a:stCxn id="2095" idx="3"/>
            <a:endCxn id="2098" idx="1"/>
          </p:cNvCxnSpPr>
          <p:nvPr/>
        </p:nvCxnSpPr>
        <p:spPr>
          <a:xfrm rot="10800000" flipH="1">
            <a:off x="1778262" y="2652651"/>
            <a:ext cx="1178400" cy="1394400"/>
          </a:xfrm>
          <a:prstGeom prst="bentConnector3">
            <a:avLst>
              <a:gd name="adj1" fmla="val 49998"/>
            </a:avLst>
          </a:prstGeom>
          <a:noFill/>
          <a:ln w="19050" cap="flat" cmpd="sng">
            <a:solidFill>
              <a:srgbClr val="000000"/>
            </a:solidFill>
            <a:prstDash val="solid"/>
            <a:round/>
            <a:headEnd type="triangle" w="med" len="med"/>
            <a:tailEnd type="triangle" w="med" len="med"/>
          </a:ln>
        </p:spPr>
      </p:cxnSp>
      <p:cxnSp>
        <p:nvCxnSpPr>
          <p:cNvPr id="2102" name="Google Shape;2102;p107"/>
          <p:cNvCxnSpPr>
            <a:stCxn id="2098" idx="3"/>
            <a:endCxn id="2097" idx="1"/>
          </p:cNvCxnSpPr>
          <p:nvPr/>
        </p:nvCxnSpPr>
        <p:spPr>
          <a:xfrm rot="10800000" flipH="1">
            <a:off x="4028963" y="2648000"/>
            <a:ext cx="1222800" cy="4800"/>
          </a:xfrm>
          <a:prstGeom prst="straightConnector1">
            <a:avLst/>
          </a:prstGeom>
          <a:noFill/>
          <a:ln w="19050" cap="flat" cmpd="sng">
            <a:solidFill>
              <a:srgbClr val="000000"/>
            </a:solidFill>
            <a:prstDash val="solid"/>
            <a:round/>
            <a:headEnd type="triangle" w="med" len="med"/>
            <a:tailEnd type="triangle" w="med" len="med"/>
          </a:ln>
        </p:spPr>
      </p:cxnSp>
      <p:cxnSp>
        <p:nvCxnSpPr>
          <p:cNvPr id="2103" name="Google Shape;2103;p107"/>
          <p:cNvCxnSpPr>
            <a:stCxn id="2097" idx="3"/>
            <a:endCxn id="2104" idx="2"/>
          </p:cNvCxnSpPr>
          <p:nvPr/>
        </p:nvCxnSpPr>
        <p:spPr>
          <a:xfrm>
            <a:off x="5969400" y="2647950"/>
            <a:ext cx="1157700" cy="0"/>
          </a:xfrm>
          <a:prstGeom prst="straightConnector1">
            <a:avLst/>
          </a:prstGeom>
          <a:noFill/>
          <a:ln w="19050" cap="flat" cmpd="sng">
            <a:solidFill>
              <a:srgbClr val="000000"/>
            </a:solidFill>
            <a:prstDash val="solid"/>
            <a:round/>
            <a:headEnd type="triangle" w="med" len="med"/>
            <a:tailEnd type="triangle" w="med" len="med"/>
          </a:ln>
        </p:spPr>
      </p:cxnSp>
      <p:cxnSp>
        <p:nvCxnSpPr>
          <p:cNvPr id="2105" name="Google Shape;2105;p107"/>
          <p:cNvCxnSpPr>
            <a:stCxn id="2094" idx="3"/>
          </p:cNvCxnSpPr>
          <p:nvPr/>
        </p:nvCxnSpPr>
        <p:spPr>
          <a:xfrm rot="10800000" flipH="1">
            <a:off x="1716407" y="21580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106" name="Google Shape;2106;p107"/>
          <p:cNvCxnSpPr>
            <a:stCxn id="2096" idx="3"/>
          </p:cNvCxnSpPr>
          <p:nvPr/>
        </p:nvCxnSpPr>
        <p:spPr>
          <a:xfrm>
            <a:off x="1716407" y="3177908"/>
            <a:ext cx="649800" cy="0"/>
          </a:xfrm>
          <a:prstGeom prst="straightConnector1">
            <a:avLst/>
          </a:prstGeom>
          <a:noFill/>
          <a:ln w="19050" cap="flat" cmpd="sng">
            <a:solidFill>
              <a:srgbClr val="000000"/>
            </a:solidFill>
            <a:prstDash val="solid"/>
            <a:round/>
            <a:headEnd type="triangle" w="med" len="med"/>
            <a:tailEnd type="none" w="med" len="med"/>
          </a:ln>
        </p:spPr>
      </p:cxnSp>
      <p:sp>
        <p:nvSpPr>
          <p:cNvPr id="2107" name="Google Shape;2107;p107"/>
          <p:cNvSpPr/>
          <p:nvPr/>
        </p:nvSpPr>
        <p:spPr>
          <a:xfrm>
            <a:off x="7127175" y="2663356"/>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07"/>
          <p:cNvSpPr/>
          <p:nvPr/>
        </p:nvSpPr>
        <p:spPr>
          <a:xfrm>
            <a:off x="7127175" y="2367001"/>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07"/>
          <p:cNvSpPr/>
          <p:nvPr/>
        </p:nvSpPr>
        <p:spPr>
          <a:xfrm>
            <a:off x="7127175" y="2070638"/>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07"/>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2110" name="Google Shape;2110;p107"/>
          <p:cNvSpPr txBox="1"/>
          <p:nvPr/>
        </p:nvSpPr>
        <p:spPr>
          <a:xfrm>
            <a:off x="2775600"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111" name="Google Shape;2111;p107"/>
          <p:cNvSpPr txBox="1"/>
          <p:nvPr/>
        </p:nvSpPr>
        <p:spPr>
          <a:xfrm>
            <a:off x="4775163"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112" name="Google Shape;2112;p107"/>
          <p:cNvSpPr txBox="1"/>
          <p:nvPr/>
        </p:nvSpPr>
        <p:spPr>
          <a:xfrm>
            <a:off x="6938413"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113" name="Google Shape;2113;p107"/>
          <p:cNvSpPr txBox="1">
            <a:spLocks noGrp="1"/>
          </p:cNvSpPr>
          <p:nvPr>
            <p:ph type="subTitle" idx="1"/>
          </p:nvPr>
        </p:nvSpPr>
        <p:spPr>
          <a:xfrm>
            <a:off x="2366200" y="675975"/>
            <a:ext cx="5864400" cy="7185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2400" b="1">
                <a:solidFill>
                  <a:schemeClr val="dk1"/>
                </a:solidFill>
              </a:rPr>
              <a:t>All of them!</a:t>
            </a:r>
            <a:endParaRPr>
              <a:latin typeface="Roboto Medium"/>
              <a:ea typeface="Roboto Medium"/>
              <a:cs typeface="Roboto Medium"/>
              <a:sym typeface="Roboto Medium"/>
            </a:endParaRPr>
          </a:p>
        </p:txBody>
      </p:sp>
      <p:sp>
        <p:nvSpPr>
          <p:cNvPr id="2114" name="Google Shape;2114;p107"/>
          <p:cNvSpPr txBox="1"/>
          <p:nvPr/>
        </p:nvSpPr>
        <p:spPr>
          <a:xfrm>
            <a:off x="2733375" y="3806600"/>
            <a:ext cx="5457600" cy="8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Roboto"/>
                <a:ea typeface="Roboto"/>
                <a:cs typeface="Roboto"/>
                <a:sym typeface="Roboto"/>
              </a:rPr>
              <a:t>In every case, an attacker could target </a:t>
            </a:r>
            <a:r>
              <a:rPr lang="en" sz="2400" b="1">
                <a:solidFill>
                  <a:schemeClr val="dk1"/>
                </a:solidFill>
                <a:latin typeface="Roboto"/>
                <a:ea typeface="Roboto"/>
                <a:cs typeface="Roboto"/>
                <a:sym typeface="Roboto"/>
              </a:rPr>
              <a:t>every node</a:t>
            </a:r>
            <a:r>
              <a:rPr lang="en" sz="2400">
                <a:solidFill>
                  <a:schemeClr val="dk1"/>
                </a:solidFill>
                <a:latin typeface="Roboto"/>
                <a:ea typeface="Roboto"/>
                <a:cs typeface="Roboto"/>
                <a:sym typeface="Roboto"/>
              </a:rPr>
              <a:t> along the chain. </a:t>
            </a:r>
            <a:endParaRPr sz="24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118"/>
        <p:cNvGrpSpPr/>
        <p:nvPr/>
      </p:nvGrpSpPr>
      <p:grpSpPr>
        <a:xfrm>
          <a:off x="0" y="0"/>
          <a:ext cx="0" cy="0"/>
          <a:chOff x="0" y="0"/>
          <a:chExt cx="0" cy="0"/>
        </a:xfrm>
      </p:grpSpPr>
      <p:sp>
        <p:nvSpPr>
          <p:cNvPr id="2119" name="Google Shape;2119;p108"/>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21" name="Google Shape;2121;p108"/>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22" name="Google Shape;2122;p108"/>
          <p:cNvSpPr txBox="1"/>
          <p:nvPr/>
        </p:nvSpPr>
        <p:spPr>
          <a:xfrm>
            <a:off x="548750" y="854725"/>
            <a:ext cx="2013300" cy="3905100"/>
          </a:xfrm>
          <a:prstGeom prst="rect">
            <a:avLst/>
          </a:prstGeom>
          <a:solidFill>
            <a:srgbClr val="45818E"/>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23" name="Google Shape;2123;p108"/>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2124" name="Google Shape;2124;p108"/>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2125" name="Google Shape;2125;p108"/>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2126" name="Google Shape;2126;p108"/>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2127" name="Google Shape;2127;p108"/>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2128" name="Google Shape;212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129" name="Google Shape;2129;p108"/>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cxnSp>
        <p:nvCxnSpPr>
          <p:cNvPr id="2130" name="Google Shape;2130;p108"/>
          <p:cNvCxnSpPr/>
          <p:nvPr/>
        </p:nvCxnSpPr>
        <p:spPr>
          <a:xfrm rot="10800000" flipH="1">
            <a:off x="27832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131" name="Google Shape;2131;p108"/>
          <p:cNvCxnSpPr/>
          <p:nvPr/>
        </p:nvCxnSpPr>
        <p:spPr>
          <a:xfrm>
            <a:off x="2783207" y="310170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32" name="Google Shape;2132;p108"/>
          <p:cNvCxnSpPr/>
          <p:nvPr/>
        </p:nvCxnSpPr>
        <p:spPr>
          <a:xfrm>
            <a:off x="2783207" y="397085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33" name="Google Shape;2133;p108"/>
          <p:cNvCxnSpPr/>
          <p:nvPr/>
        </p:nvCxnSpPr>
        <p:spPr>
          <a:xfrm rot="10800000" flipH="1">
            <a:off x="2783207" y="1227042"/>
            <a:ext cx="643200" cy="1200"/>
          </a:xfrm>
          <a:prstGeom prst="straightConnector1">
            <a:avLst/>
          </a:prstGeom>
          <a:noFill/>
          <a:ln w="19050" cap="flat" cmpd="sng">
            <a:solidFill>
              <a:srgbClr val="000000"/>
            </a:solidFill>
            <a:prstDash val="solid"/>
            <a:round/>
            <a:headEnd type="triangl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137"/>
        <p:cNvGrpSpPr/>
        <p:nvPr/>
      </p:nvGrpSpPr>
      <p:grpSpPr>
        <a:xfrm>
          <a:off x="0" y="0"/>
          <a:ext cx="0" cy="0"/>
          <a:chOff x="0" y="0"/>
          <a:chExt cx="0" cy="0"/>
        </a:xfrm>
      </p:grpSpPr>
      <p:sp>
        <p:nvSpPr>
          <p:cNvPr id="2138" name="Google Shape;2138;p109"/>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40" name="Google Shape;2140;p109"/>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41" name="Google Shape;2141;p109"/>
          <p:cNvSpPr txBox="1"/>
          <p:nvPr/>
        </p:nvSpPr>
        <p:spPr>
          <a:xfrm>
            <a:off x="548750" y="854725"/>
            <a:ext cx="2013300" cy="3905100"/>
          </a:xfrm>
          <a:prstGeom prst="rect">
            <a:avLst/>
          </a:prstGeom>
          <a:solidFill>
            <a:srgbClr val="45818E"/>
          </a:solidFill>
          <a:ln w="76200" cap="flat" cmpd="sng">
            <a:solidFill>
              <a:srgbClr val="FFD96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42" name="Google Shape;2142;p109"/>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2143" name="Google Shape;2143;p109"/>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2144" name="Google Shape;2144;p109"/>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2145" name="Google Shape;2145;p109"/>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2146" name="Google Shape;2146;p109"/>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2147" name="Google Shape;2147;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148" name="Google Shape;2148;p109"/>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0000"/>
                </a:solidFill>
                <a:latin typeface="Roboto"/>
                <a:ea typeface="Roboto"/>
                <a:cs typeface="Roboto"/>
                <a:sym typeface="Roboto"/>
              </a:rPr>
              <a:t>Social </a:t>
            </a:r>
            <a:r>
              <a:rPr lang="en" sz="1600">
                <a:latin typeface="Roboto"/>
                <a:ea typeface="Roboto"/>
                <a:cs typeface="Roboto"/>
                <a:sym typeface="Roboto"/>
              </a:rPr>
              <a:t>e</a:t>
            </a:r>
            <a:r>
              <a:rPr lang="en" sz="1600">
                <a:solidFill>
                  <a:srgbClr val="000000"/>
                </a:solidFill>
                <a:latin typeface="Roboto"/>
                <a:ea typeface="Roboto"/>
                <a:cs typeface="Roboto"/>
                <a:sym typeface="Roboto"/>
              </a:rPr>
              <a:t>ngineering</a:t>
            </a:r>
            <a:endParaRPr/>
          </a:p>
        </p:txBody>
      </p:sp>
      <p:sp>
        <p:nvSpPr>
          <p:cNvPr id="2149" name="Google Shape;2149;p109"/>
          <p:cNvSpPr/>
          <p:nvPr/>
        </p:nvSpPr>
        <p:spPr>
          <a:xfrm>
            <a:off x="4453425" y="2126783"/>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Credential</a:t>
            </a:r>
            <a:r>
              <a:rPr lang="en" sz="1600">
                <a:latin typeface="Roboto"/>
                <a:ea typeface="Roboto"/>
                <a:cs typeface="Roboto"/>
                <a:sym typeface="Roboto"/>
              </a:rPr>
              <a:t> r</a:t>
            </a:r>
            <a:r>
              <a:rPr lang="en" sz="1600">
                <a:solidFill>
                  <a:srgbClr val="000000"/>
                </a:solidFill>
                <a:latin typeface="Roboto"/>
                <a:ea typeface="Roboto"/>
                <a:cs typeface="Roboto"/>
                <a:sym typeface="Roboto"/>
              </a:rPr>
              <a:t>euse</a:t>
            </a:r>
            <a:endParaRPr/>
          </a:p>
        </p:txBody>
      </p:sp>
      <p:sp>
        <p:nvSpPr>
          <p:cNvPr id="2150" name="Google Shape;2150;p109"/>
          <p:cNvSpPr/>
          <p:nvPr/>
        </p:nvSpPr>
        <p:spPr>
          <a:xfrm>
            <a:off x="4453425" y="268225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Malware </a:t>
            </a:r>
            <a:r>
              <a:rPr lang="en" sz="1600">
                <a:latin typeface="Roboto"/>
                <a:ea typeface="Roboto"/>
                <a:cs typeface="Roboto"/>
                <a:sym typeface="Roboto"/>
              </a:rPr>
              <a:t>a</a:t>
            </a:r>
            <a:r>
              <a:rPr lang="en" sz="1600">
                <a:solidFill>
                  <a:srgbClr val="000000"/>
                </a:solidFill>
                <a:latin typeface="Roboto"/>
                <a:ea typeface="Roboto"/>
                <a:cs typeface="Roboto"/>
                <a:sym typeface="Roboto"/>
              </a:rPr>
              <a:t>ttacks</a:t>
            </a:r>
            <a:endParaRPr/>
          </a:p>
        </p:txBody>
      </p:sp>
      <p:sp>
        <p:nvSpPr>
          <p:cNvPr id="2151" name="Google Shape;2151;p109"/>
          <p:cNvSpPr/>
          <p:nvPr/>
        </p:nvSpPr>
        <p:spPr>
          <a:xfrm>
            <a:off x="4453425" y="3237729"/>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Man in the </a:t>
            </a:r>
            <a:r>
              <a:rPr lang="en" sz="1600">
                <a:latin typeface="Roboto"/>
                <a:ea typeface="Roboto"/>
                <a:cs typeface="Roboto"/>
                <a:sym typeface="Roboto"/>
              </a:rPr>
              <a:t>m</a:t>
            </a:r>
            <a:r>
              <a:rPr lang="en" sz="1600">
                <a:solidFill>
                  <a:srgbClr val="000000"/>
                </a:solidFill>
                <a:latin typeface="Roboto"/>
                <a:ea typeface="Roboto"/>
                <a:cs typeface="Roboto"/>
                <a:sym typeface="Roboto"/>
              </a:rPr>
              <a:t>iddle</a:t>
            </a:r>
            <a:endParaRPr/>
          </a:p>
        </p:txBody>
      </p:sp>
      <p:sp>
        <p:nvSpPr>
          <p:cNvPr id="2152" name="Google Shape;2152;p109"/>
          <p:cNvSpPr/>
          <p:nvPr/>
        </p:nvSpPr>
        <p:spPr>
          <a:xfrm>
            <a:off x="4453425" y="3793209"/>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Packet </a:t>
            </a:r>
            <a:r>
              <a:rPr lang="en" sz="1600">
                <a:latin typeface="Roboto"/>
                <a:ea typeface="Roboto"/>
                <a:cs typeface="Roboto"/>
                <a:sym typeface="Roboto"/>
              </a:rPr>
              <a:t>s</a:t>
            </a:r>
            <a:r>
              <a:rPr lang="en" sz="1600">
                <a:solidFill>
                  <a:srgbClr val="000000"/>
                </a:solidFill>
                <a:latin typeface="Roboto"/>
                <a:ea typeface="Roboto"/>
                <a:cs typeface="Roboto"/>
                <a:sym typeface="Roboto"/>
              </a:rPr>
              <a:t>niffing</a:t>
            </a:r>
            <a:endParaRPr/>
          </a:p>
        </p:txBody>
      </p:sp>
      <p:sp>
        <p:nvSpPr>
          <p:cNvPr id="2153" name="Google Shape;2153;p109"/>
          <p:cNvSpPr/>
          <p:nvPr/>
        </p:nvSpPr>
        <p:spPr>
          <a:xfrm>
            <a:off x="4453425" y="4348675"/>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Computer </a:t>
            </a:r>
            <a:r>
              <a:rPr lang="en" sz="1600">
                <a:latin typeface="Roboto"/>
                <a:ea typeface="Roboto"/>
                <a:cs typeface="Roboto"/>
                <a:sym typeface="Roboto"/>
              </a:rPr>
              <a:t>t</a:t>
            </a:r>
            <a:r>
              <a:rPr lang="en" sz="1600">
                <a:solidFill>
                  <a:srgbClr val="000000"/>
                </a:solidFill>
                <a:latin typeface="Roboto"/>
                <a:ea typeface="Roboto"/>
                <a:cs typeface="Roboto"/>
                <a:sym typeface="Roboto"/>
              </a:rPr>
              <a:t>heft</a:t>
            </a:r>
            <a:endParaRPr/>
          </a:p>
        </p:txBody>
      </p:sp>
      <p:cxnSp>
        <p:nvCxnSpPr>
          <p:cNvPr id="2154" name="Google Shape;2154;p109"/>
          <p:cNvCxnSpPr/>
          <p:nvPr/>
        </p:nvCxnSpPr>
        <p:spPr>
          <a:xfrm rot="10800000" flipH="1">
            <a:off x="27832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155" name="Google Shape;2155;p109"/>
          <p:cNvCxnSpPr/>
          <p:nvPr/>
        </p:nvCxnSpPr>
        <p:spPr>
          <a:xfrm>
            <a:off x="2783207" y="310170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56" name="Google Shape;2156;p109"/>
          <p:cNvCxnSpPr/>
          <p:nvPr/>
        </p:nvCxnSpPr>
        <p:spPr>
          <a:xfrm>
            <a:off x="2783207" y="397085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57" name="Google Shape;2157;p109"/>
          <p:cNvCxnSpPr/>
          <p:nvPr/>
        </p:nvCxnSpPr>
        <p:spPr>
          <a:xfrm rot="10800000" flipH="1">
            <a:off x="2783207" y="1227042"/>
            <a:ext cx="643200" cy="1200"/>
          </a:xfrm>
          <a:prstGeom prst="straightConnector1">
            <a:avLst/>
          </a:prstGeom>
          <a:noFill/>
          <a:ln w="19050" cap="flat" cmpd="sng">
            <a:solidFill>
              <a:srgbClr val="000000"/>
            </a:solidFill>
            <a:prstDash val="solid"/>
            <a:round/>
            <a:headEnd type="triangle" w="med" len="med"/>
            <a:tailEnd type="none" w="med" len="med"/>
          </a:ln>
        </p:spPr>
      </p:cxnSp>
      <p:sp>
        <p:nvSpPr>
          <p:cNvPr id="2158" name="Google Shape;2158;p109"/>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162"/>
        <p:cNvGrpSpPr/>
        <p:nvPr/>
      </p:nvGrpSpPr>
      <p:grpSpPr>
        <a:xfrm>
          <a:off x="0" y="0"/>
          <a:ext cx="0" cy="0"/>
          <a:chOff x="0" y="0"/>
          <a:chExt cx="0" cy="0"/>
        </a:xfrm>
      </p:grpSpPr>
      <p:sp>
        <p:nvSpPr>
          <p:cNvPr id="2163" name="Google Shape;2163;p110"/>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65" name="Google Shape;2165;p110"/>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66" name="Google Shape;2166;p110"/>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2167" name="Google Shape;2167;p110"/>
          <p:cNvSpPr txBox="1"/>
          <p:nvPr/>
        </p:nvSpPr>
        <p:spPr>
          <a:xfrm>
            <a:off x="548750" y="854725"/>
            <a:ext cx="2013300" cy="2487900"/>
          </a:xfrm>
          <a:prstGeom prst="rect">
            <a:avLst/>
          </a:prstGeom>
          <a:solidFill>
            <a:srgbClr val="336699"/>
          </a:solidFill>
          <a:ln w="76200" cap="flat" cmpd="sng">
            <a:solidFill>
              <a:srgbClr val="FFD96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68" name="Google Shape;2168;p110"/>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2169" name="Google Shape;2169;p110"/>
          <p:cNvSpPr/>
          <p:nvPr/>
        </p:nvSpPr>
        <p:spPr>
          <a:xfrm>
            <a:off x="962586" y="1562624"/>
            <a:ext cx="1222500" cy="950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2170" name="Google Shape;2170;p110"/>
          <p:cNvSpPr txBox="1"/>
          <p:nvPr/>
        </p:nvSpPr>
        <p:spPr>
          <a:xfrm>
            <a:off x="60130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171" name="Google Shape;2171;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175"/>
        <p:cNvGrpSpPr/>
        <p:nvPr/>
      </p:nvGrpSpPr>
      <p:grpSpPr>
        <a:xfrm>
          <a:off x="0" y="0"/>
          <a:ext cx="0" cy="0"/>
          <a:chOff x="0" y="0"/>
          <a:chExt cx="0" cy="0"/>
        </a:xfrm>
      </p:grpSpPr>
      <p:sp>
        <p:nvSpPr>
          <p:cNvPr id="2176" name="Google Shape;2176;p111"/>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1"/>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Brute</a:t>
            </a:r>
            <a:r>
              <a:rPr lang="en" sz="1600">
                <a:latin typeface="Roboto"/>
                <a:ea typeface="Roboto"/>
                <a:cs typeface="Roboto"/>
                <a:sym typeface="Roboto"/>
              </a:rPr>
              <a:t> f</a:t>
            </a:r>
            <a:r>
              <a:rPr lang="en" sz="1600">
                <a:solidFill>
                  <a:srgbClr val="000000"/>
                </a:solidFill>
                <a:latin typeface="Roboto"/>
                <a:ea typeface="Roboto"/>
                <a:cs typeface="Roboto"/>
                <a:sym typeface="Roboto"/>
              </a:rPr>
              <a:t>orce </a:t>
            </a:r>
            <a:r>
              <a:rPr lang="en" sz="1600">
                <a:latin typeface="Roboto"/>
                <a:ea typeface="Roboto"/>
                <a:cs typeface="Roboto"/>
                <a:sym typeface="Roboto"/>
              </a:rPr>
              <a:t>attacks</a:t>
            </a:r>
            <a:endParaRPr/>
          </a:p>
        </p:txBody>
      </p:sp>
      <p:sp>
        <p:nvSpPr>
          <p:cNvPr id="2178" name="Google Shape;2178;p111"/>
          <p:cNvSpPr/>
          <p:nvPr/>
        </p:nvSpPr>
        <p:spPr>
          <a:xfrm>
            <a:off x="4453425" y="2126767"/>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a:t>
            </a:r>
            <a:r>
              <a:rPr lang="en" sz="1600">
                <a:latin typeface="Roboto"/>
                <a:ea typeface="Roboto"/>
                <a:cs typeface="Roboto"/>
                <a:sym typeface="Roboto"/>
              </a:rPr>
              <a:t>i</a:t>
            </a:r>
            <a:r>
              <a:rPr lang="en" sz="1600">
                <a:solidFill>
                  <a:srgbClr val="000000"/>
                </a:solidFill>
                <a:latin typeface="Roboto"/>
                <a:ea typeface="Roboto"/>
                <a:cs typeface="Roboto"/>
                <a:sym typeface="Roboto"/>
              </a:rPr>
              <a:t>njection</a:t>
            </a:r>
            <a:endParaRPr/>
          </a:p>
        </p:txBody>
      </p:sp>
      <p:sp>
        <p:nvSpPr>
          <p:cNvPr id="2179" name="Google Shape;2179;p111"/>
          <p:cNvSpPr/>
          <p:nvPr/>
        </p:nvSpPr>
        <p:spPr>
          <a:xfrm>
            <a:off x="4453425" y="2682258"/>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Session</a:t>
            </a:r>
            <a:r>
              <a:rPr lang="en" sz="1600">
                <a:latin typeface="Roboto"/>
                <a:ea typeface="Roboto"/>
                <a:cs typeface="Roboto"/>
                <a:sym typeface="Roboto"/>
              </a:rPr>
              <a:t> stealing</a:t>
            </a:r>
            <a:endParaRPr/>
          </a:p>
        </p:txBody>
      </p:sp>
      <p:sp>
        <p:nvSpPr>
          <p:cNvPr id="2180" name="Google Shape;2180;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81" name="Google Shape;2181;p111"/>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82" name="Google Shape;2182;p111"/>
          <p:cNvSpPr txBox="1"/>
          <p:nvPr/>
        </p:nvSpPr>
        <p:spPr>
          <a:xfrm>
            <a:off x="548750" y="854725"/>
            <a:ext cx="2013300" cy="2487900"/>
          </a:xfrm>
          <a:prstGeom prst="rect">
            <a:avLst/>
          </a:prstGeom>
          <a:solidFill>
            <a:srgbClr val="336699"/>
          </a:solidFill>
          <a:ln w="76200" cap="flat" cmpd="sng">
            <a:solidFill>
              <a:srgbClr val="FFD96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83" name="Google Shape;2183;p111"/>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2184" name="Google Shape;2184;p111"/>
          <p:cNvSpPr/>
          <p:nvPr/>
        </p:nvSpPr>
        <p:spPr>
          <a:xfrm>
            <a:off x="962586" y="1562624"/>
            <a:ext cx="1222500" cy="950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2185" name="Google Shape;2185;p111"/>
          <p:cNvSpPr txBox="1"/>
          <p:nvPr/>
        </p:nvSpPr>
        <p:spPr>
          <a:xfrm>
            <a:off x="60130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186" name="Google Shape;2186;p111"/>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2187" name="Google Shape;2187;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91"/>
        <p:cNvGrpSpPr/>
        <p:nvPr/>
      </p:nvGrpSpPr>
      <p:grpSpPr>
        <a:xfrm>
          <a:off x="0" y="0"/>
          <a:ext cx="0" cy="0"/>
          <a:chOff x="0" y="0"/>
          <a:chExt cx="0" cy="0"/>
        </a:xfrm>
      </p:grpSpPr>
      <p:sp>
        <p:nvSpPr>
          <p:cNvPr id="2192" name="Google Shape;2192;p112"/>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94" name="Google Shape;2194;p112"/>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95" name="Google Shape;2195;p112"/>
          <p:cNvSpPr txBox="1"/>
          <p:nvPr/>
        </p:nvSpPr>
        <p:spPr>
          <a:xfrm>
            <a:off x="581795" y="854725"/>
            <a:ext cx="2013300" cy="2487900"/>
          </a:xfrm>
          <a:prstGeom prst="rect">
            <a:avLst/>
          </a:prstGeom>
          <a:solidFill>
            <a:srgbClr val="FF0000">
              <a:alpha val="71520"/>
            </a:srgbClr>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96" name="Google Shape;2196;p112"/>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2197" name="Google Shape;2197;p112"/>
          <p:cNvSpPr txBox="1"/>
          <p:nvPr/>
        </p:nvSpPr>
        <p:spPr>
          <a:xfrm>
            <a:off x="548750" y="2814558"/>
            <a:ext cx="20850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198" name="Google Shape;2198;p112"/>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2199" name="Google Shape;2199;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1269</Words>
  <Application>Microsoft Office PowerPoint</Application>
  <PresentationFormat>On-screen Show (16:9)</PresentationFormat>
  <Paragraphs>221</Paragraphs>
  <Slides>26</Slides>
  <Notes>26</Notes>
  <HiddenSlides>11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Roboto Light</vt:lpstr>
      <vt:lpstr>Roboto Medium</vt:lpstr>
      <vt:lpstr>Roboto Thin</vt:lpstr>
      <vt:lpstr>Roboto Mono</vt:lpstr>
      <vt:lpstr>Playfair Display</vt:lpstr>
      <vt:lpstr>Roboto</vt:lpstr>
      <vt:lpstr>Simple Light</vt:lpstr>
      <vt:lpstr>Simple Light</vt:lpstr>
      <vt:lpstr>Cybersecurity 101 Day 3</vt:lpstr>
      <vt:lpstr>PowerPoint Presentation</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Cybersecurity Domains</vt:lpstr>
      <vt:lpstr>Providing advice on getting started in digital security is similar to providing advice on getting started in medicine.   If you ask a neurosurgeon, he or she may propose some sort of experiment with dead frog legs and batteries. If you ask a dermatologist, you might get advice on protection from the sun whenever you go outside. Asking a “security person” will likewise result in many different responses, depending on the individual’s background and tastes.</vt:lpstr>
      <vt:lpstr>Cybersecurity Domains</vt:lpstr>
      <vt:lpstr>Cybersecurity Domains</vt:lpstr>
      <vt:lpstr>Cybersecurity Domains</vt:lpstr>
      <vt:lpstr>Cybersecurity Domains</vt:lpstr>
      <vt:lpstr>10 Minutes</vt:lpstr>
      <vt:lpstr>Share your answers.</vt:lpstr>
      <vt:lpstr>Sample (Entry Level) Cybersecurity Titles</vt:lpstr>
      <vt:lpstr>Cyber Fields by the Numbers</vt:lpstr>
      <vt:lpstr>Career Context (Common Pathways)</vt:lpstr>
      <vt:lpstr>Career Services Department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101 Day 3</dc:title>
  <dc:creator>Dan Schmidt</dc:creator>
  <cp:lastModifiedBy>Dan Schmidt</cp:lastModifiedBy>
  <cp:revision>2</cp:revision>
  <dcterms:modified xsi:type="dcterms:W3CDTF">2020-12-05T15:54:18Z</dcterms:modified>
</cp:coreProperties>
</file>